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6"/>
  </p:handoutMasterIdLst>
  <p:sldIdLst>
    <p:sldId id="256" r:id="rId2"/>
    <p:sldId id="379" r:id="rId3"/>
    <p:sldId id="292" r:id="rId4"/>
    <p:sldId id="282" r:id="rId5"/>
    <p:sldId id="283" r:id="rId6"/>
    <p:sldId id="298" r:id="rId7"/>
    <p:sldId id="293" r:id="rId8"/>
    <p:sldId id="294" r:id="rId9"/>
    <p:sldId id="295" r:id="rId10"/>
    <p:sldId id="299" r:id="rId11"/>
    <p:sldId id="380" r:id="rId12"/>
    <p:sldId id="381" r:id="rId13"/>
    <p:sldId id="382" r:id="rId14"/>
    <p:sldId id="383" r:id="rId15"/>
    <p:sldId id="385" r:id="rId16"/>
    <p:sldId id="386" r:id="rId17"/>
    <p:sldId id="387" r:id="rId18"/>
    <p:sldId id="388" r:id="rId19"/>
    <p:sldId id="284" r:id="rId20"/>
    <p:sldId id="286" r:id="rId21"/>
    <p:sldId id="287" r:id="rId22"/>
    <p:sldId id="288" r:id="rId23"/>
    <p:sldId id="289" r:id="rId24"/>
    <p:sldId id="291" r:id="rId25"/>
  </p:sldIdLst>
  <p:sldSz cx="9144000" cy="6858000" type="screen4x3"/>
  <p:notesSz cx="9926638" cy="6797675"/>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9187"/>
    <a:srgbClr val="98AAA0"/>
    <a:srgbClr val="748C7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7087" autoAdjust="0"/>
    <p:restoredTop sz="94595" autoAdjust="0"/>
  </p:normalViewPr>
  <p:slideViewPr>
    <p:cSldViewPr>
      <p:cViewPr varScale="1">
        <p:scale>
          <a:sx n="108" d="100"/>
          <a:sy n="108" d="100"/>
        </p:scale>
        <p:origin x="-38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0" y="0"/>
            <a:ext cx="4301490" cy="339643"/>
          </a:xfrm>
          <a:prstGeom prst="rect">
            <a:avLst/>
          </a:prstGeom>
          <a:noFill/>
          <a:ln w="9525">
            <a:noFill/>
            <a:miter lim="800000"/>
            <a:headEnd/>
            <a:tailEnd/>
          </a:ln>
          <a:effectLst/>
        </p:spPr>
        <p:txBody>
          <a:bodyPr vert="horz" wrap="square" lIns="92093" tIns="46047" rIns="92093" bIns="46047" numCol="1" anchor="t" anchorCtr="0" compatLnSpc="1">
            <a:prstTxWarp prst="textNoShape">
              <a:avLst/>
            </a:prstTxWarp>
          </a:bodyPr>
          <a:lstStyle>
            <a:lvl1pPr defTabSz="920611">
              <a:defRPr sz="1200"/>
            </a:lvl1pPr>
          </a:lstStyle>
          <a:p>
            <a:pPr>
              <a:defRPr/>
            </a:pPr>
            <a:endParaRPr lang="de-DE"/>
          </a:p>
        </p:txBody>
      </p:sp>
      <p:sp>
        <p:nvSpPr>
          <p:cNvPr id="117763" name="Rectangle 3"/>
          <p:cNvSpPr>
            <a:spLocks noGrp="1" noChangeArrowheads="1"/>
          </p:cNvSpPr>
          <p:nvPr>
            <p:ph type="dt" sz="quarter" idx="1"/>
          </p:nvPr>
        </p:nvSpPr>
        <p:spPr bwMode="auto">
          <a:xfrm>
            <a:off x="5621955" y="0"/>
            <a:ext cx="4303086" cy="339643"/>
          </a:xfrm>
          <a:prstGeom prst="rect">
            <a:avLst/>
          </a:prstGeom>
          <a:noFill/>
          <a:ln w="9525">
            <a:noFill/>
            <a:miter lim="800000"/>
            <a:headEnd/>
            <a:tailEnd/>
          </a:ln>
          <a:effectLst/>
        </p:spPr>
        <p:txBody>
          <a:bodyPr vert="horz" wrap="square" lIns="92093" tIns="46047" rIns="92093" bIns="46047" numCol="1" anchor="t" anchorCtr="0" compatLnSpc="1">
            <a:prstTxWarp prst="textNoShape">
              <a:avLst/>
            </a:prstTxWarp>
          </a:bodyPr>
          <a:lstStyle>
            <a:lvl1pPr algn="r" defTabSz="920611">
              <a:defRPr sz="1200"/>
            </a:lvl1pPr>
          </a:lstStyle>
          <a:p>
            <a:pPr>
              <a:defRPr/>
            </a:pPr>
            <a:endParaRPr lang="de-DE"/>
          </a:p>
        </p:txBody>
      </p:sp>
      <p:sp>
        <p:nvSpPr>
          <p:cNvPr id="117764" name="Rectangle 4"/>
          <p:cNvSpPr>
            <a:spLocks noGrp="1" noChangeArrowheads="1"/>
          </p:cNvSpPr>
          <p:nvPr>
            <p:ph type="ftr" sz="quarter" idx="2"/>
          </p:nvPr>
        </p:nvSpPr>
        <p:spPr bwMode="auto">
          <a:xfrm>
            <a:off x="0" y="6456429"/>
            <a:ext cx="4301490" cy="339643"/>
          </a:xfrm>
          <a:prstGeom prst="rect">
            <a:avLst/>
          </a:prstGeom>
          <a:noFill/>
          <a:ln w="9525">
            <a:noFill/>
            <a:miter lim="800000"/>
            <a:headEnd/>
            <a:tailEnd/>
          </a:ln>
          <a:effectLst/>
        </p:spPr>
        <p:txBody>
          <a:bodyPr vert="horz" wrap="square" lIns="92093" tIns="46047" rIns="92093" bIns="46047" numCol="1" anchor="b" anchorCtr="0" compatLnSpc="1">
            <a:prstTxWarp prst="textNoShape">
              <a:avLst/>
            </a:prstTxWarp>
          </a:bodyPr>
          <a:lstStyle>
            <a:lvl1pPr defTabSz="920611">
              <a:defRPr sz="1200"/>
            </a:lvl1pPr>
          </a:lstStyle>
          <a:p>
            <a:pPr>
              <a:defRPr/>
            </a:pPr>
            <a:endParaRPr lang="de-DE"/>
          </a:p>
        </p:txBody>
      </p:sp>
      <p:sp>
        <p:nvSpPr>
          <p:cNvPr id="117765" name="Rectangle 5"/>
          <p:cNvSpPr>
            <a:spLocks noGrp="1" noChangeArrowheads="1"/>
          </p:cNvSpPr>
          <p:nvPr>
            <p:ph type="sldNum" sz="quarter" idx="3"/>
          </p:nvPr>
        </p:nvSpPr>
        <p:spPr bwMode="auto">
          <a:xfrm>
            <a:off x="5621955" y="6456429"/>
            <a:ext cx="4303086" cy="339643"/>
          </a:xfrm>
          <a:prstGeom prst="rect">
            <a:avLst/>
          </a:prstGeom>
          <a:noFill/>
          <a:ln w="9525">
            <a:noFill/>
            <a:miter lim="800000"/>
            <a:headEnd/>
            <a:tailEnd/>
          </a:ln>
          <a:effectLst/>
        </p:spPr>
        <p:txBody>
          <a:bodyPr vert="horz" wrap="square" lIns="92093" tIns="46047" rIns="92093" bIns="46047" numCol="1" anchor="b" anchorCtr="0" compatLnSpc="1">
            <a:prstTxWarp prst="textNoShape">
              <a:avLst/>
            </a:prstTxWarp>
          </a:bodyPr>
          <a:lstStyle>
            <a:lvl1pPr algn="r" defTabSz="920611">
              <a:defRPr sz="1200"/>
            </a:lvl1pPr>
          </a:lstStyle>
          <a:p>
            <a:pPr>
              <a:defRPr/>
            </a:pPr>
            <a:fld id="{CFB64ED0-8CA7-40CA-9ECF-EA3118F9712B}" type="slidenum">
              <a:rPr lang="de-DE"/>
              <a:pPr>
                <a:defRPr/>
              </a:pPr>
              <a:t>‹Nr.›</a:t>
            </a:fld>
            <a:endParaRPr lang="de-DE"/>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FBA186F6-49A1-4F35-8813-202B44C29CF0}" type="slidenum">
              <a:rPr lang="de-DE"/>
              <a:pPr>
                <a:defRPr/>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040F3A02-200D-45C4-86BE-024FD6E86CCF}" type="slidenum">
              <a:rPr lang="de-DE"/>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40ED9097-41E7-4E81-B5C6-860AAF25FDD7}"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9FB32B37-CFB1-428A-9B77-CAE4D4E0C90C}"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E319471-CE90-42AB-9AF3-1FDC8388058F}"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2376F011-4B41-4C24-858F-ADDBBC0580C7}"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9FB5D299-9518-4B7A-81D3-1294F4FC5944}"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8D700E88-E00C-49CC-BF8B-7CA50912ABD5}"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A6A1C06F-FAE2-4911-99BC-74B522E2E10C}"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EF2944C1-9B7B-43F4-BA6F-467F78A2141F}" type="slidenum">
              <a:rPr lang="de-DE"/>
              <a:pPr>
                <a:defRPr/>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DFB2AC51-2335-4368-A095-BC8F0397AB14}"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DB114BC-0A58-4B23-8F3E-7D8B03B23206}"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de-DE" smtClean="0"/>
              <a:t>Richtig abmahnen</a:t>
            </a:r>
          </a:p>
        </p:txBody>
      </p:sp>
      <p:sp>
        <p:nvSpPr>
          <p:cNvPr id="2051" name="Rectangle 3"/>
          <p:cNvSpPr>
            <a:spLocks noGrp="1" noChangeArrowheads="1"/>
          </p:cNvSpPr>
          <p:nvPr>
            <p:ph type="subTitle" idx="1"/>
          </p:nvPr>
        </p:nvSpPr>
        <p:spPr/>
        <p:txBody>
          <a:bodyPr/>
          <a:lstStyle/>
          <a:p>
            <a:pPr eaLnBrk="1" hangingPunct="1">
              <a:lnSpc>
                <a:spcPct val="90000"/>
              </a:lnSpc>
            </a:pPr>
            <a:r>
              <a:rPr lang="de-DE" sz="1800" smtClean="0"/>
              <a:t>Workshop BVG am 25.11.2008</a:t>
            </a:r>
          </a:p>
        </p:txBody>
      </p:sp>
      <p:pic>
        <p:nvPicPr>
          <p:cNvPr id="2052" name="Picture 5" descr="TM_RGB-OFFICE_22"/>
          <p:cNvPicPr>
            <a:picLocks noChangeAspect="1" noChangeArrowheads="1"/>
          </p:cNvPicPr>
          <p:nvPr/>
        </p:nvPicPr>
        <p:blipFill>
          <a:blip r:embed="rId2"/>
          <a:srcRect/>
          <a:stretch>
            <a:fillRect/>
          </a:stretch>
        </p:blipFill>
        <p:spPr bwMode="auto">
          <a:xfrm>
            <a:off x="7092950" y="5949950"/>
            <a:ext cx="1870075" cy="457200"/>
          </a:xfrm>
          <a:prstGeom prst="rect">
            <a:avLst/>
          </a:prstGeom>
          <a:noFill/>
          <a:ln w="9525">
            <a:noFill/>
            <a:miter lim="800000"/>
            <a:headEnd/>
            <a:tailEnd/>
          </a:ln>
        </p:spPr>
      </p:pic>
      <p:sp>
        <p:nvSpPr>
          <p:cNvPr id="2053" name="Text Box 6"/>
          <p:cNvSpPr txBox="1">
            <a:spLocks noChangeArrowheads="1"/>
          </p:cNvSpPr>
          <p:nvPr/>
        </p:nvSpPr>
        <p:spPr bwMode="auto">
          <a:xfrm>
            <a:off x="7524750" y="6524625"/>
            <a:ext cx="1423988" cy="158750"/>
          </a:xfrm>
          <a:prstGeom prst="rect">
            <a:avLst/>
          </a:prstGeom>
          <a:noFill/>
          <a:ln w="9525">
            <a:noFill/>
            <a:miter lim="800000"/>
            <a:headEnd/>
            <a:tailEnd/>
          </a:ln>
        </p:spPr>
        <p:txBody>
          <a:bodyPr lIns="0" tIns="0" rIns="0" bIns="0"/>
          <a:lstStyle/>
          <a:p>
            <a:r>
              <a:rPr lang="de-DE" sz="700">
                <a:solidFill>
                  <a:srgbClr val="526458"/>
                </a:solidFill>
                <a:latin typeface="Eurostile Demi" pitchFamily="2" charset="0"/>
              </a:rPr>
              <a:t>Rechtsanwaltskanzlei</a:t>
            </a:r>
          </a:p>
          <a:p>
            <a:endParaRPr lang="de-DE"/>
          </a:p>
        </p:txBody>
      </p:sp>
      <p:sp>
        <p:nvSpPr>
          <p:cNvPr id="2054" name="Text Box 7"/>
          <p:cNvSpPr txBox="1">
            <a:spLocks noChangeArrowheads="1"/>
          </p:cNvSpPr>
          <p:nvPr/>
        </p:nvSpPr>
        <p:spPr bwMode="auto">
          <a:xfrm>
            <a:off x="179388" y="6524625"/>
            <a:ext cx="2857500" cy="114300"/>
          </a:xfrm>
          <a:prstGeom prst="rect">
            <a:avLst/>
          </a:prstGeom>
          <a:noFill/>
          <a:ln w="9525">
            <a:noFill/>
            <a:miter lim="800000"/>
            <a:headEnd/>
            <a:tailEnd/>
          </a:ln>
        </p:spPr>
        <p:txBody>
          <a:bodyPr lIns="0" tIns="0" rIns="0" bIns="0"/>
          <a:lstStyle/>
          <a:p>
            <a:r>
              <a:rPr lang="de-DE" sz="600">
                <a:solidFill>
                  <a:srgbClr val="526458"/>
                </a:solidFill>
                <a:latin typeface="Eurostile Demi" pitchFamily="2" charset="0"/>
              </a:rPr>
              <a:t>Rechtsanwaltskanzlei Timmermann </a:t>
            </a:r>
            <a:r>
              <a:rPr lang="de-DE" sz="600" b="1">
                <a:solidFill>
                  <a:srgbClr val="526458"/>
                </a:solidFill>
                <a:latin typeface="Eurostile Demi" pitchFamily="2" charset="0"/>
              </a:rPr>
              <a:t>I</a:t>
            </a:r>
            <a:r>
              <a:rPr lang="de-DE" sz="600">
                <a:solidFill>
                  <a:srgbClr val="526458"/>
                </a:solidFill>
                <a:latin typeface="Eurostile Demi" pitchFamily="2" charset="0"/>
              </a:rPr>
              <a:t> Hubertusallee 16 </a:t>
            </a:r>
            <a:r>
              <a:rPr lang="de-DE" sz="600" b="1">
                <a:solidFill>
                  <a:srgbClr val="526458"/>
                </a:solidFill>
                <a:latin typeface="Eurostile Demi" pitchFamily="2" charset="0"/>
              </a:rPr>
              <a:t>I</a:t>
            </a:r>
            <a:r>
              <a:rPr lang="de-DE" sz="600">
                <a:solidFill>
                  <a:srgbClr val="526458"/>
                </a:solidFill>
                <a:latin typeface="Eurostile Demi" pitchFamily="2" charset="0"/>
              </a:rPr>
              <a:t> 14193 Berlin</a:t>
            </a:r>
            <a:endParaRPr lang="de-DE"/>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4213" y="404813"/>
            <a:ext cx="7772400" cy="1152525"/>
          </a:xfrm>
        </p:spPr>
        <p:txBody>
          <a:bodyPr/>
          <a:lstStyle/>
          <a:p>
            <a:pPr eaLnBrk="1" hangingPunct="1"/>
            <a:r>
              <a:rPr lang="de-DE" sz="2800" smtClean="0"/>
              <a:t/>
            </a:r>
            <a:br>
              <a:rPr lang="de-DE" sz="2800" smtClean="0"/>
            </a:br>
            <a:r>
              <a:rPr lang="de-DE" sz="2800" smtClean="0"/>
              <a:t>Beispiele</a:t>
            </a:r>
            <a:br>
              <a:rPr lang="de-DE" sz="2800" smtClean="0"/>
            </a:br>
            <a:endParaRPr lang="de-DE" sz="2800" smtClean="0"/>
          </a:p>
        </p:txBody>
      </p:sp>
      <p:sp>
        <p:nvSpPr>
          <p:cNvPr id="11267" name="Rectangle 3"/>
          <p:cNvSpPr>
            <a:spLocks noGrp="1" noChangeArrowheads="1"/>
          </p:cNvSpPr>
          <p:nvPr>
            <p:ph type="subTitle" idx="1"/>
          </p:nvPr>
        </p:nvSpPr>
        <p:spPr>
          <a:xfrm>
            <a:off x="1403350" y="1484313"/>
            <a:ext cx="6400800" cy="4225925"/>
          </a:xfrm>
        </p:spPr>
        <p:txBody>
          <a:bodyPr/>
          <a:lstStyle/>
          <a:p>
            <a:pPr marL="896938" lvl="1" indent="-533400" algn="l" eaLnBrk="1" hangingPunct="1"/>
            <a:endParaRPr lang="de-DE" sz="1200" smtClean="0"/>
          </a:p>
          <a:p>
            <a:pPr algn="l" eaLnBrk="1" hangingPunct="1"/>
            <a:endParaRPr lang="de-DE" sz="1200" smtClean="0"/>
          </a:p>
          <a:p>
            <a:pPr algn="l" eaLnBrk="1" hangingPunct="1"/>
            <a:endParaRPr lang="de-DE" sz="1200" smtClean="0"/>
          </a:p>
          <a:p>
            <a:pPr algn="l" eaLnBrk="1" hangingPunct="1"/>
            <a:endParaRPr lang="de-DE" sz="1200" smtClean="0"/>
          </a:p>
          <a:p>
            <a:pPr algn="l" eaLnBrk="1" hangingPunct="1"/>
            <a:endParaRPr lang="de-DE" sz="1200" smtClean="0"/>
          </a:p>
          <a:p>
            <a:pPr algn="l" eaLnBrk="1" hangingPunct="1"/>
            <a:r>
              <a:rPr lang="de-DE" sz="1200" smtClean="0"/>
              <a:t>Am 15.05.2008 erschienen Sie nicht zur Arbeit. Lt. Dienstplan waren Sie für den Dienst 582 Linie 195/16. Wagen vorgesehen. Der Dienst beginnt planmäßig um 04:09 Uhr und endet um 10:39 Uhr. Sie fehlten unentschuldigt, da Sie der Dienststelle Ihr Fernbleiben weder meldeten noch einen Nachweis erbrachten. Erst nach Aufforderung der Dienststelle am 19.05.08 informierten Sie uns über Ihre Arbeitsunfähigkeit und legten uns ein ärztliches Attest vor.</a:t>
            </a:r>
          </a:p>
          <a:p>
            <a:pPr algn="l" eaLnBrk="1" hangingPunct="1"/>
            <a:r>
              <a:rPr lang="de-DE" sz="1200" smtClean="0"/>
              <a:t> </a:t>
            </a:r>
          </a:p>
          <a:p>
            <a:pPr algn="l" eaLnBrk="1" hangingPunct="1"/>
            <a:r>
              <a:rPr lang="de-DE" sz="1200" smtClean="0"/>
              <a:t>Aufgrund der Missachtung der Melde- und Nachweispflicht sprechen wir Ihnen eine </a:t>
            </a:r>
          </a:p>
          <a:p>
            <a:pPr eaLnBrk="1" hangingPunct="1"/>
            <a:r>
              <a:rPr lang="de-DE" sz="1200" smtClean="0"/>
              <a:t> </a:t>
            </a:r>
          </a:p>
          <a:p>
            <a:pPr eaLnBrk="1" hangingPunct="1"/>
            <a:r>
              <a:rPr lang="de-DE" sz="1200" b="1" smtClean="0"/>
              <a:t>Abmahnung</a:t>
            </a:r>
            <a:endParaRPr lang="de-DE" sz="1200" smtClean="0"/>
          </a:p>
          <a:p>
            <a:pPr algn="l" eaLnBrk="1" hangingPunct="1"/>
            <a:r>
              <a:rPr lang="de-DE" sz="1200" smtClean="0"/>
              <a:t>aus</a:t>
            </a:r>
          </a:p>
        </p:txBody>
      </p:sp>
      <p:pic>
        <p:nvPicPr>
          <p:cNvPr id="11268" name="Picture 4" descr="TM_RGB-OFFICE_22"/>
          <p:cNvPicPr>
            <a:picLocks noChangeAspect="1" noChangeArrowheads="1"/>
          </p:cNvPicPr>
          <p:nvPr/>
        </p:nvPicPr>
        <p:blipFill>
          <a:blip r:embed="rId2"/>
          <a:srcRect/>
          <a:stretch>
            <a:fillRect/>
          </a:stretch>
        </p:blipFill>
        <p:spPr bwMode="auto">
          <a:xfrm>
            <a:off x="7092950" y="5949950"/>
            <a:ext cx="1870075" cy="457200"/>
          </a:xfrm>
          <a:prstGeom prst="rect">
            <a:avLst/>
          </a:prstGeom>
          <a:noFill/>
          <a:ln w="9525">
            <a:noFill/>
            <a:miter lim="800000"/>
            <a:headEnd/>
            <a:tailEnd/>
          </a:ln>
        </p:spPr>
      </p:pic>
      <p:sp>
        <p:nvSpPr>
          <p:cNvPr id="11269" name="Text Box 5"/>
          <p:cNvSpPr txBox="1">
            <a:spLocks noChangeArrowheads="1"/>
          </p:cNvSpPr>
          <p:nvPr/>
        </p:nvSpPr>
        <p:spPr bwMode="auto">
          <a:xfrm>
            <a:off x="7524750" y="6524625"/>
            <a:ext cx="1423988" cy="158750"/>
          </a:xfrm>
          <a:prstGeom prst="rect">
            <a:avLst/>
          </a:prstGeom>
          <a:noFill/>
          <a:ln w="9525">
            <a:noFill/>
            <a:miter lim="800000"/>
            <a:headEnd/>
            <a:tailEnd/>
          </a:ln>
        </p:spPr>
        <p:txBody>
          <a:bodyPr lIns="0" tIns="0" rIns="0" bIns="0"/>
          <a:lstStyle/>
          <a:p>
            <a:r>
              <a:rPr lang="de-DE" sz="700">
                <a:solidFill>
                  <a:srgbClr val="526458"/>
                </a:solidFill>
                <a:latin typeface="Eurostile Demi" pitchFamily="2" charset="0"/>
              </a:rPr>
              <a:t>Rechtsanwaltskanzlei</a:t>
            </a:r>
          </a:p>
          <a:p>
            <a:endParaRPr lang="de-DE"/>
          </a:p>
        </p:txBody>
      </p:sp>
      <p:sp>
        <p:nvSpPr>
          <p:cNvPr id="11270" name="Text Box 6"/>
          <p:cNvSpPr txBox="1">
            <a:spLocks noChangeArrowheads="1"/>
          </p:cNvSpPr>
          <p:nvPr/>
        </p:nvSpPr>
        <p:spPr bwMode="auto">
          <a:xfrm>
            <a:off x="179388" y="6524625"/>
            <a:ext cx="2857500" cy="114300"/>
          </a:xfrm>
          <a:prstGeom prst="rect">
            <a:avLst/>
          </a:prstGeom>
          <a:noFill/>
          <a:ln w="9525">
            <a:noFill/>
            <a:miter lim="800000"/>
            <a:headEnd/>
            <a:tailEnd/>
          </a:ln>
        </p:spPr>
        <p:txBody>
          <a:bodyPr lIns="0" tIns="0" rIns="0" bIns="0"/>
          <a:lstStyle/>
          <a:p>
            <a:r>
              <a:rPr lang="de-DE" sz="600">
                <a:solidFill>
                  <a:srgbClr val="526458"/>
                </a:solidFill>
                <a:latin typeface="Eurostile Demi" pitchFamily="2" charset="0"/>
              </a:rPr>
              <a:t>Rechtsanwaltskanzlei Timmermann </a:t>
            </a:r>
            <a:r>
              <a:rPr lang="de-DE" sz="600" b="1">
                <a:solidFill>
                  <a:srgbClr val="526458"/>
                </a:solidFill>
                <a:latin typeface="Eurostile Demi" pitchFamily="2" charset="0"/>
              </a:rPr>
              <a:t>I</a:t>
            </a:r>
            <a:r>
              <a:rPr lang="de-DE" sz="600">
                <a:solidFill>
                  <a:srgbClr val="526458"/>
                </a:solidFill>
                <a:latin typeface="Eurostile Demi" pitchFamily="2" charset="0"/>
              </a:rPr>
              <a:t> Hubertusallee 16 </a:t>
            </a:r>
            <a:r>
              <a:rPr lang="de-DE" sz="600" b="1">
                <a:solidFill>
                  <a:srgbClr val="526458"/>
                </a:solidFill>
                <a:latin typeface="Eurostile Demi" pitchFamily="2" charset="0"/>
              </a:rPr>
              <a:t>I</a:t>
            </a:r>
            <a:r>
              <a:rPr lang="de-DE" sz="600">
                <a:solidFill>
                  <a:srgbClr val="526458"/>
                </a:solidFill>
                <a:latin typeface="Eurostile Demi" pitchFamily="2" charset="0"/>
              </a:rPr>
              <a:t> 14193 Berlin</a:t>
            </a:r>
            <a:endParaRPr lang="de-DE"/>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84213" y="404813"/>
            <a:ext cx="7772400" cy="1152525"/>
          </a:xfrm>
        </p:spPr>
        <p:txBody>
          <a:bodyPr/>
          <a:lstStyle/>
          <a:p>
            <a:pPr eaLnBrk="1" hangingPunct="1"/>
            <a:r>
              <a:rPr lang="de-DE" sz="2800" smtClean="0"/>
              <a:t/>
            </a:r>
            <a:br>
              <a:rPr lang="de-DE" sz="2800" smtClean="0"/>
            </a:br>
            <a:r>
              <a:rPr lang="de-DE" sz="2800" smtClean="0"/>
              <a:t>Beispiele</a:t>
            </a:r>
            <a:br>
              <a:rPr lang="de-DE" sz="2800" smtClean="0"/>
            </a:br>
            <a:endParaRPr lang="de-DE" sz="2800" smtClean="0"/>
          </a:p>
        </p:txBody>
      </p:sp>
      <p:sp>
        <p:nvSpPr>
          <p:cNvPr id="12291" name="Rectangle 3"/>
          <p:cNvSpPr>
            <a:spLocks noGrp="1" noChangeArrowheads="1"/>
          </p:cNvSpPr>
          <p:nvPr>
            <p:ph type="subTitle" idx="1"/>
          </p:nvPr>
        </p:nvSpPr>
        <p:spPr>
          <a:xfrm>
            <a:off x="1403350" y="1484313"/>
            <a:ext cx="6400800" cy="4225925"/>
          </a:xfrm>
        </p:spPr>
        <p:txBody>
          <a:bodyPr/>
          <a:lstStyle/>
          <a:p>
            <a:pPr algn="l" eaLnBrk="1" hangingPunct="1"/>
            <a:r>
              <a:rPr lang="de-DE" sz="1200" smtClean="0"/>
              <a:t>„Am 06.06.2008 traten Sie Ihren Dienst auf dem Betriebshofbereich Indira-Gandhi-Str. planmäßig um 19:15 Uhr an.</a:t>
            </a:r>
          </a:p>
          <a:p>
            <a:pPr algn="l" eaLnBrk="1" hangingPunct="1"/>
            <a:r>
              <a:rPr lang="de-DE" sz="1200" smtClean="0"/>
              <a:t>An diesem Tag erfolgte eine ver­dacht­sunab­hän­gige stichprobenartige Alkoholkontrolle durch die Einsatz­leitung. Dabei wurde bei Ihnen um </a:t>
            </a:r>
          </a:p>
          <a:p>
            <a:pPr algn="l" eaLnBrk="1" hangingPunct="1"/>
            <a:r>
              <a:rPr lang="de-DE" sz="1200" smtClean="0"/>
              <a:t>19:15 Uhr ein positives Kontrollergebnis von 0,13 Promille Atemalkohol ermittelt. Bei einer zweiten Messung um 19:30 Uhr betrug der Wert ebenfalls 0,13 Promille Atemalkohol.</a:t>
            </a:r>
          </a:p>
          <a:p>
            <a:pPr algn="l" eaLnBrk="1" hangingPunct="1"/>
            <a:r>
              <a:rPr lang="de-DE" sz="1200" smtClean="0"/>
              <a:t> </a:t>
            </a:r>
          </a:p>
          <a:p>
            <a:pPr algn="l" eaLnBrk="1" hangingPunct="1"/>
            <a:r>
              <a:rPr lang="de-DE" sz="1200" smtClean="0"/>
              <a:t>Am  09.06.2008 wurden Sie zu diesem Sachverhalt gehört:</a:t>
            </a:r>
          </a:p>
          <a:p>
            <a:pPr algn="l" eaLnBrk="1" hangingPunct="1"/>
            <a:r>
              <a:rPr lang="de-DE" sz="1200" smtClean="0"/>
              <a:t> </a:t>
            </a:r>
          </a:p>
          <a:p>
            <a:pPr algn="l" eaLnBrk="1" hangingPunct="1"/>
            <a:r>
              <a:rPr lang="de-DE" sz="1200" smtClean="0"/>
              <a:t>Am 06.06.2008 um 19:15 Uhr meldete ich mich um 19:15 Uhr zum Dienst. Bei der durchgeführten Atemalkoholkontrolle (durch Zufallsprinzip) wurde ein Messwert von 0,13 Promille angezeigt. Ich hatte Nachtdienst und nach meiner Bettruhe nahm ich zum Mittag 2 Flaschen Bier zu mir. Ich war der Annahme, dass ich bei meinem Dienstbeginn keinen Alkohol mehr im Blut haben werde. Ich bedaure sehr, dass ich mich in der Einnahme der Menge verschätzt habe. Ich war mir nicht bewusst, dass ich noch Restalkohol in mir habe. Ich werde mich umgehend mit Herrn Kahlow (Suchthilfeberater) in Verbindung setzen um mir Informationen über die Problematik einzuholen, damit dieser Vorfall sich nicht wiederholt. Nach meiner eigenen Einschätzung bin ich nicht Sucht gefährdet.</a:t>
            </a:r>
          </a:p>
          <a:p>
            <a:pPr eaLnBrk="1" hangingPunct="1"/>
            <a:r>
              <a:rPr lang="de-DE" sz="1200" smtClean="0"/>
              <a:t>Ihre o. g. Aussage wird seitens des Betriebes nicht als Entschuldigungs­grund akzeptiert.“ </a:t>
            </a:r>
          </a:p>
          <a:p>
            <a:pPr eaLnBrk="1" hangingPunct="1"/>
            <a:r>
              <a:rPr lang="de-DE" sz="1200" smtClean="0"/>
              <a:t> </a:t>
            </a:r>
          </a:p>
          <a:p>
            <a:pPr algn="l" eaLnBrk="1" hangingPunct="1"/>
            <a:endParaRPr lang="de-DE" sz="1200" smtClean="0"/>
          </a:p>
        </p:txBody>
      </p:sp>
      <p:pic>
        <p:nvPicPr>
          <p:cNvPr id="12292" name="Picture 4" descr="TM_RGB-OFFICE_22"/>
          <p:cNvPicPr>
            <a:picLocks noChangeAspect="1" noChangeArrowheads="1"/>
          </p:cNvPicPr>
          <p:nvPr/>
        </p:nvPicPr>
        <p:blipFill>
          <a:blip r:embed="rId2"/>
          <a:srcRect/>
          <a:stretch>
            <a:fillRect/>
          </a:stretch>
        </p:blipFill>
        <p:spPr bwMode="auto">
          <a:xfrm>
            <a:off x="7092950" y="5949950"/>
            <a:ext cx="1870075" cy="457200"/>
          </a:xfrm>
          <a:prstGeom prst="rect">
            <a:avLst/>
          </a:prstGeom>
          <a:noFill/>
          <a:ln w="9525">
            <a:noFill/>
            <a:miter lim="800000"/>
            <a:headEnd/>
            <a:tailEnd/>
          </a:ln>
        </p:spPr>
      </p:pic>
      <p:sp>
        <p:nvSpPr>
          <p:cNvPr id="12293" name="Text Box 5"/>
          <p:cNvSpPr txBox="1">
            <a:spLocks noChangeArrowheads="1"/>
          </p:cNvSpPr>
          <p:nvPr/>
        </p:nvSpPr>
        <p:spPr bwMode="auto">
          <a:xfrm>
            <a:off x="7524750" y="6524625"/>
            <a:ext cx="1423988" cy="158750"/>
          </a:xfrm>
          <a:prstGeom prst="rect">
            <a:avLst/>
          </a:prstGeom>
          <a:noFill/>
          <a:ln w="9525">
            <a:noFill/>
            <a:miter lim="800000"/>
            <a:headEnd/>
            <a:tailEnd/>
          </a:ln>
        </p:spPr>
        <p:txBody>
          <a:bodyPr lIns="0" tIns="0" rIns="0" bIns="0"/>
          <a:lstStyle/>
          <a:p>
            <a:r>
              <a:rPr lang="de-DE" sz="700">
                <a:solidFill>
                  <a:srgbClr val="526458"/>
                </a:solidFill>
                <a:latin typeface="Eurostile Demi" pitchFamily="2" charset="0"/>
              </a:rPr>
              <a:t>Rechtsanwaltskanzlei</a:t>
            </a:r>
          </a:p>
          <a:p>
            <a:endParaRPr lang="de-DE"/>
          </a:p>
        </p:txBody>
      </p:sp>
      <p:sp>
        <p:nvSpPr>
          <p:cNvPr id="12294" name="Text Box 6"/>
          <p:cNvSpPr txBox="1">
            <a:spLocks noChangeArrowheads="1"/>
          </p:cNvSpPr>
          <p:nvPr/>
        </p:nvSpPr>
        <p:spPr bwMode="auto">
          <a:xfrm>
            <a:off x="179388" y="6524625"/>
            <a:ext cx="2857500" cy="114300"/>
          </a:xfrm>
          <a:prstGeom prst="rect">
            <a:avLst/>
          </a:prstGeom>
          <a:noFill/>
          <a:ln w="9525">
            <a:noFill/>
            <a:miter lim="800000"/>
            <a:headEnd/>
            <a:tailEnd/>
          </a:ln>
        </p:spPr>
        <p:txBody>
          <a:bodyPr lIns="0" tIns="0" rIns="0" bIns="0"/>
          <a:lstStyle/>
          <a:p>
            <a:r>
              <a:rPr lang="de-DE" sz="600">
                <a:solidFill>
                  <a:srgbClr val="526458"/>
                </a:solidFill>
                <a:latin typeface="Eurostile Demi" pitchFamily="2" charset="0"/>
              </a:rPr>
              <a:t>Rechtsanwaltskanzlei Timmermann </a:t>
            </a:r>
            <a:r>
              <a:rPr lang="de-DE" sz="600" b="1">
                <a:solidFill>
                  <a:srgbClr val="526458"/>
                </a:solidFill>
                <a:latin typeface="Eurostile Demi" pitchFamily="2" charset="0"/>
              </a:rPr>
              <a:t>I</a:t>
            </a:r>
            <a:r>
              <a:rPr lang="de-DE" sz="600">
                <a:solidFill>
                  <a:srgbClr val="526458"/>
                </a:solidFill>
                <a:latin typeface="Eurostile Demi" pitchFamily="2" charset="0"/>
              </a:rPr>
              <a:t> Hubertusallee 16 </a:t>
            </a:r>
            <a:r>
              <a:rPr lang="de-DE" sz="600" b="1">
                <a:solidFill>
                  <a:srgbClr val="526458"/>
                </a:solidFill>
                <a:latin typeface="Eurostile Demi" pitchFamily="2" charset="0"/>
              </a:rPr>
              <a:t>I</a:t>
            </a:r>
            <a:r>
              <a:rPr lang="de-DE" sz="600">
                <a:solidFill>
                  <a:srgbClr val="526458"/>
                </a:solidFill>
                <a:latin typeface="Eurostile Demi" pitchFamily="2" charset="0"/>
              </a:rPr>
              <a:t> 14193 Berlin</a:t>
            </a:r>
            <a:endParaRPr lang="de-DE"/>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4213" y="404813"/>
            <a:ext cx="7772400" cy="1152525"/>
          </a:xfrm>
        </p:spPr>
        <p:txBody>
          <a:bodyPr/>
          <a:lstStyle/>
          <a:p>
            <a:pPr eaLnBrk="1" hangingPunct="1"/>
            <a:r>
              <a:rPr lang="de-DE" sz="2800" smtClean="0"/>
              <a:t/>
            </a:r>
            <a:br>
              <a:rPr lang="de-DE" sz="2800" smtClean="0"/>
            </a:br>
            <a:r>
              <a:rPr lang="de-DE" sz="2800" smtClean="0"/>
              <a:t>Beispiele</a:t>
            </a:r>
            <a:br>
              <a:rPr lang="de-DE" sz="2800" smtClean="0"/>
            </a:br>
            <a:endParaRPr lang="de-DE" sz="2800" smtClean="0"/>
          </a:p>
        </p:txBody>
      </p:sp>
      <p:sp>
        <p:nvSpPr>
          <p:cNvPr id="13315" name="Rectangle 3"/>
          <p:cNvSpPr>
            <a:spLocks noGrp="1" noChangeArrowheads="1"/>
          </p:cNvSpPr>
          <p:nvPr>
            <p:ph type="subTitle" idx="1"/>
          </p:nvPr>
        </p:nvSpPr>
        <p:spPr>
          <a:xfrm>
            <a:off x="1403350" y="1484313"/>
            <a:ext cx="6400800" cy="4225925"/>
          </a:xfrm>
        </p:spPr>
        <p:txBody>
          <a:bodyPr/>
          <a:lstStyle/>
          <a:p>
            <a:pPr algn="l" eaLnBrk="1" hangingPunct="1"/>
            <a:r>
              <a:rPr lang="de-DE" sz="1000" smtClean="0"/>
              <a:t>„ Am 13.05.2006 bedienten Sie die Linie 191 als 2. Wagen. Aufgrund Ihres Verhaltens gegenüber Kunden kam es zu schriftlichen Fahrgastbeschwerden. In der Kundeneingabe 03702 wird Ihnen ein unfreundliches Verhalten gegenüber Fahrgästen vorgeworfen. Einen zusteigenden Fahrgast begeneten Sie mit den Worten: „Halten Sie die Klappe“ einen weiteren Kunden mit: „Dies ist ein Nichtraucher und Sie stinken aus Ihrem Mund wie eine Sau“.</a:t>
            </a:r>
          </a:p>
          <a:p>
            <a:pPr algn="l" eaLnBrk="1" hangingPunct="1"/>
            <a:endParaRPr lang="de-DE" sz="1000" smtClean="0"/>
          </a:p>
          <a:p>
            <a:pPr algn="l" eaLnBrk="1" hangingPunct="1"/>
            <a:r>
              <a:rPr lang="de-DE" sz="1000" smtClean="0"/>
              <a:t>Durch die Vielzahl der Kundenbeschwerden müssen wir davon ausgehen, dass Sie dazu neigen, sich unseren Kunden gegenüber nicht angemessen zu verhalten. </a:t>
            </a:r>
          </a:p>
          <a:p>
            <a:pPr algn="l" eaLnBrk="1" hangingPunct="1"/>
            <a:endParaRPr lang="de-DE" sz="1000" smtClean="0"/>
          </a:p>
          <a:p>
            <a:pPr algn="l" eaLnBrk="1" hangingPunct="1"/>
            <a:r>
              <a:rPr lang="de-DE" sz="1000" smtClean="0"/>
              <a:t>Sie haben gegen Ihre arbeitsvertraglichen Pflichten verstoßen. Lt. Dienstanweisung Omibus gehört es zu Ihren Pflichten, sich im Sinne des Fahrerleitbildes, Fahrgästen gegenüber rücksichtsvoll, besonnen und höflich zu verhalten. Als Mitarbeiter in einem Dienstleistungsunternehmen sind Sie zu größerer Rücksichtnahme nach dem Grundsatz „Der Kunde ist König“ verpflichtet. Hierbei sind eigene Interessen hintenanzustellen. Für Sie als Kundendienstleister muss es eine Selbstverständlichkeit sein auch schwierige Kunden freundlich und verständnisvoll zu bedienen.</a:t>
            </a:r>
          </a:p>
          <a:p>
            <a:pPr algn="l" eaLnBrk="1" hangingPunct="1"/>
            <a:r>
              <a:rPr lang="de-DE" sz="1000" smtClean="0"/>
              <a:t> </a:t>
            </a:r>
          </a:p>
          <a:p>
            <a:pPr algn="l" eaLnBrk="1" hangingPunct="1"/>
            <a:r>
              <a:rPr lang="de-DE" sz="1000" smtClean="0"/>
              <a:t>In der Vergangenheit wurde Ihr Verhalten gegenüber Kunden bereits durch den Sachgebietsleiter Fahrdienst gerügt. Am 26.05.2004 führten der Direktor BO sowie der Abteilungsleiter BO-NO mit Ihnen ein persönliches Gespräch über die Umsetzung des Kundendienstgedanken des Unternehmens. Im Ergebnis besuchten Sie ein Aufbauseminar zum Thema Kundendienst in der Verkehrsakademie der BVG. </a:t>
            </a:r>
          </a:p>
          <a:p>
            <a:pPr algn="l" eaLnBrk="1" hangingPunct="1"/>
            <a:r>
              <a:rPr lang="de-DE" sz="1000" smtClean="0"/>
              <a:t> </a:t>
            </a:r>
          </a:p>
          <a:p>
            <a:pPr algn="l" eaLnBrk="1" hangingPunct="1"/>
            <a:r>
              <a:rPr lang="de-DE" sz="1000" smtClean="0"/>
              <a:t>Sie sind für die Einhal­tung der Vorschriften verantwortlich und haben hier eine Verfehlung begangen.</a:t>
            </a:r>
          </a:p>
          <a:p>
            <a:pPr algn="l" eaLnBrk="1" hangingPunct="1"/>
            <a:r>
              <a:rPr lang="de-DE" sz="1000" smtClean="0"/>
              <a:t> </a:t>
            </a:r>
          </a:p>
          <a:p>
            <a:pPr eaLnBrk="1" hangingPunct="1"/>
            <a:r>
              <a:rPr lang="de-DE" sz="1000" smtClean="0"/>
              <a:t>Aufgrund des kundenunfreundlichen Verhaltens am 13.05.2006 </a:t>
            </a:r>
            <a:r>
              <a:rPr lang="de-DE" sz="1000" b="1" smtClean="0"/>
              <a:t>mahnen wir Sie ab.</a:t>
            </a:r>
            <a:endParaRPr lang="de-DE" sz="1000" smtClean="0"/>
          </a:p>
          <a:p>
            <a:pPr algn="l" eaLnBrk="1" hangingPunct="1"/>
            <a:endParaRPr lang="de-DE" sz="1000" smtClean="0"/>
          </a:p>
          <a:p>
            <a:pPr eaLnBrk="1" hangingPunct="1"/>
            <a:r>
              <a:rPr lang="de-DE" sz="1000" smtClean="0"/>
              <a:t> </a:t>
            </a:r>
          </a:p>
          <a:p>
            <a:pPr eaLnBrk="1" hangingPunct="1"/>
            <a:endParaRPr lang="de-DE" sz="1000" smtClean="0"/>
          </a:p>
          <a:p>
            <a:pPr eaLnBrk="1" hangingPunct="1"/>
            <a:r>
              <a:rPr lang="de-DE" sz="1000" smtClean="0"/>
              <a:t> </a:t>
            </a:r>
          </a:p>
          <a:p>
            <a:pPr algn="l" eaLnBrk="1" hangingPunct="1"/>
            <a:endParaRPr lang="de-DE" sz="1000" smtClean="0"/>
          </a:p>
        </p:txBody>
      </p:sp>
      <p:pic>
        <p:nvPicPr>
          <p:cNvPr id="13316" name="Picture 4" descr="TM_RGB-OFFICE_22"/>
          <p:cNvPicPr>
            <a:picLocks noChangeAspect="1" noChangeArrowheads="1"/>
          </p:cNvPicPr>
          <p:nvPr/>
        </p:nvPicPr>
        <p:blipFill>
          <a:blip r:embed="rId2"/>
          <a:srcRect/>
          <a:stretch>
            <a:fillRect/>
          </a:stretch>
        </p:blipFill>
        <p:spPr bwMode="auto">
          <a:xfrm>
            <a:off x="7092950" y="5949950"/>
            <a:ext cx="1870075" cy="457200"/>
          </a:xfrm>
          <a:prstGeom prst="rect">
            <a:avLst/>
          </a:prstGeom>
          <a:noFill/>
          <a:ln w="9525">
            <a:noFill/>
            <a:miter lim="800000"/>
            <a:headEnd/>
            <a:tailEnd/>
          </a:ln>
        </p:spPr>
      </p:pic>
      <p:sp>
        <p:nvSpPr>
          <p:cNvPr id="13317" name="Text Box 5"/>
          <p:cNvSpPr txBox="1">
            <a:spLocks noChangeArrowheads="1"/>
          </p:cNvSpPr>
          <p:nvPr/>
        </p:nvSpPr>
        <p:spPr bwMode="auto">
          <a:xfrm>
            <a:off x="7524750" y="6524625"/>
            <a:ext cx="1423988" cy="158750"/>
          </a:xfrm>
          <a:prstGeom prst="rect">
            <a:avLst/>
          </a:prstGeom>
          <a:noFill/>
          <a:ln w="9525">
            <a:noFill/>
            <a:miter lim="800000"/>
            <a:headEnd/>
            <a:tailEnd/>
          </a:ln>
        </p:spPr>
        <p:txBody>
          <a:bodyPr lIns="0" tIns="0" rIns="0" bIns="0"/>
          <a:lstStyle/>
          <a:p>
            <a:r>
              <a:rPr lang="de-DE" sz="700">
                <a:solidFill>
                  <a:srgbClr val="526458"/>
                </a:solidFill>
                <a:latin typeface="Eurostile Demi" pitchFamily="2" charset="0"/>
              </a:rPr>
              <a:t>Rechtsanwaltskanzlei</a:t>
            </a:r>
          </a:p>
          <a:p>
            <a:endParaRPr lang="de-DE"/>
          </a:p>
        </p:txBody>
      </p:sp>
      <p:sp>
        <p:nvSpPr>
          <p:cNvPr id="13318" name="Text Box 6"/>
          <p:cNvSpPr txBox="1">
            <a:spLocks noChangeArrowheads="1"/>
          </p:cNvSpPr>
          <p:nvPr/>
        </p:nvSpPr>
        <p:spPr bwMode="auto">
          <a:xfrm>
            <a:off x="179388" y="6524625"/>
            <a:ext cx="2857500" cy="114300"/>
          </a:xfrm>
          <a:prstGeom prst="rect">
            <a:avLst/>
          </a:prstGeom>
          <a:noFill/>
          <a:ln w="9525">
            <a:noFill/>
            <a:miter lim="800000"/>
            <a:headEnd/>
            <a:tailEnd/>
          </a:ln>
        </p:spPr>
        <p:txBody>
          <a:bodyPr lIns="0" tIns="0" rIns="0" bIns="0"/>
          <a:lstStyle/>
          <a:p>
            <a:r>
              <a:rPr lang="de-DE" sz="600">
                <a:solidFill>
                  <a:srgbClr val="526458"/>
                </a:solidFill>
                <a:latin typeface="Eurostile Demi" pitchFamily="2" charset="0"/>
              </a:rPr>
              <a:t>Rechtsanwaltskanzlei Timmermann </a:t>
            </a:r>
            <a:r>
              <a:rPr lang="de-DE" sz="600" b="1">
                <a:solidFill>
                  <a:srgbClr val="526458"/>
                </a:solidFill>
                <a:latin typeface="Eurostile Demi" pitchFamily="2" charset="0"/>
              </a:rPr>
              <a:t>I</a:t>
            </a:r>
            <a:r>
              <a:rPr lang="de-DE" sz="600">
                <a:solidFill>
                  <a:srgbClr val="526458"/>
                </a:solidFill>
                <a:latin typeface="Eurostile Demi" pitchFamily="2" charset="0"/>
              </a:rPr>
              <a:t> Hubertusallee 16 </a:t>
            </a:r>
            <a:r>
              <a:rPr lang="de-DE" sz="600" b="1">
                <a:solidFill>
                  <a:srgbClr val="526458"/>
                </a:solidFill>
                <a:latin typeface="Eurostile Demi" pitchFamily="2" charset="0"/>
              </a:rPr>
              <a:t>I</a:t>
            </a:r>
            <a:r>
              <a:rPr lang="de-DE" sz="600">
                <a:solidFill>
                  <a:srgbClr val="526458"/>
                </a:solidFill>
                <a:latin typeface="Eurostile Demi" pitchFamily="2" charset="0"/>
              </a:rPr>
              <a:t> 14193 Berlin</a:t>
            </a:r>
            <a:endParaRPr lang="de-DE"/>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4213" y="404813"/>
            <a:ext cx="7772400" cy="1152525"/>
          </a:xfrm>
        </p:spPr>
        <p:txBody>
          <a:bodyPr/>
          <a:lstStyle/>
          <a:p>
            <a:pPr eaLnBrk="1" hangingPunct="1"/>
            <a:r>
              <a:rPr lang="de-DE" sz="2800" smtClean="0"/>
              <a:t/>
            </a:r>
            <a:br>
              <a:rPr lang="de-DE" sz="2800" smtClean="0"/>
            </a:br>
            <a:r>
              <a:rPr lang="de-DE" sz="2800" smtClean="0"/>
              <a:t>Beispiele</a:t>
            </a:r>
            <a:br>
              <a:rPr lang="de-DE" sz="2800" smtClean="0"/>
            </a:br>
            <a:endParaRPr lang="de-DE" sz="2800" smtClean="0"/>
          </a:p>
        </p:txBody>
      </p:sp>
      <p:sp>
        <p:nvSpPr>
          <p:cNvPr id="14339" name="Rectangle 3"/>
          <p:cNvSpPr>
            <a:spLocks noGrp="1" noChangeArrowheads="1"/>
          </p:cNvSpPr>
          <p:nvPr>
            <p:ph type="subTitle" idx="1"/>
          </p:nvPr>
        </p:nvSpPr>
        <p:spPr>
          <a:xfrm>
            <a:off x="1403350" y="1484313"/>
            <a:ext cx="6400800" cy="4225925"/>
          </a:xfrm>
        </p:spPr>
        <p:txBody>
          <a:bodyPr/>
          <a:lstStyle/>
          <a:p>
            <a:pPr algn="l" eaLnBrk="1" hangingPunct="1"/>
            <a:r>
              <a:rPr lang="de-DE" sz="1000" smtClean="0"/>
              <a:t>Am 24.10.2007 ließ ein Fahrgast beim Verlassen der Linie 240 eine Geschenktüte mit Büchern und Papieren im Bus zurück. Den Verlust bemerkte der Fahrgast kurz nach dem Verlassen des Busses. Er wandte sich mit einer Verlustmeldung an die Mitarbeiter der Einsatzleitung Lichtenberg. Nachdem die Betriebsleitstelle erfolglos alle Fahrer der Linie 240 bezüglich der Verlustmeldung per Funk ansprach, wurden Sie als zeitlich in Frage kommender Fahrer direkt von einem Mitarbeiter der Einsatzleitung angefunkt. Auf die Frage nach dem Verbleib der Fundsache, teilten Sie mit, an der Endhaltestelle S-Bhf Storkower Str. eine Fundsache in dem dort befindlichen Müllbehälter entsorgt zu haben. Bei der veranlassten Entnahme der Fundsache aus dem Müll wurde festgestellt, dass es sich dabei um die beschriebene Fundsache des Fahrgastes handelte.</a:t>
            </a:r>
          </a:p>
          <a:p>
            <a:pPr algn="l" eaLnBrk="1" hangingPunct="1"/>
            <a:endParaRPr lang="de-DE" sz="1000" smtClean="0"/>
          </a:p>
          <a:p>
            <a:pPr algn="l" eaLnBrk="1" hangingPunct="1"/>
            <a:r>
              <a:rPr lang="de-DE" sz="1000" smtClean="0"/>
              <a:t>Der Umgang mit Fundsachen richtet sich im Wesentlichen nach den Vorschriften des Bürgerlichen Gesetzbuche BGB, der BO Kraft sowie der Dienstanweisung Omnibus. Im BGB, der BO Kraft sowie in der Dienstanweisung Omnibus ist geregelt, dass alle Gegenstände bzw. Fundsachen  unverzüglich bzw. spätestens am Ende des Betriebstages auf dem Betriebshof abgegeben werden müssen. Das Fahrpersonal hat  bis zur Abgabe der Fundsache die Verantwortung für die sichere Aufbewahrung. Des Weiteren sind Fundsachen sofort im Fahrtbericht zu vermerken sowie der Betriebsleitstelle durch eine codierte Meldung mitzuteilen.</a:t>
            </a:r>
          </a:p>
          <a:p>
            <a:pPr algn="l" eaLnBrk="1" hangingPunct="1"/>
            <a:r>
              <a:rPr lang="de-DE" sz="1000" smtClean="0"/>
              <a:t>Durch Ihr Verhalten haben Sie gegen Ziffer 16 der Dienstanweisung Omnibus verstoßen. Sie hätten die Fundsache genauer begutachten müssen, um ohne Zweifel festzustellen, dass es sich dabei um „Müll“ handelt. Taschen, Geldbörsen usw. sind möglichst in Gegenwart eines Zeugen zu öffnen, um den Inhalt festzustellen. Bei einer gewissenhafteren Begutachtung wären Ihnen dann auch die Bücher aufgefallen, die in jedem Fall eine Fundsache darstellen. Ausgehend vom Berufsbild eines Omnibusfahrers der BVG, der durch sein Erscheinungsbild, Auftreten und Handeln seinen Verkehrsbetrieb gegenüber dem Fahrgast positiv darstellen soll, haben Sie hier in einer nicht mehr akzeptablen Art gegen Ihre arbeitsvertraglichen Verpflichtungen verstoßen. </a:t>
            </a:r>
          </a:p>
          <a:p>
            <a:pPr algn="l" eaLnBrk="1" hangingPunct="1"/>
            <a:r>
              <a:rPr lang="de-DE" sz="1000" smtClean="0"/>
              <a:t>Für Ihr Fehlverhalten sprechen wir Ihnen eine </a:t>
            </a:r>
            <a:r>
              <a:rPr lang="de-DE" sz="1000" b="1" smtClean="0"/>
              <a:t>Abmahnung </a:t>
            </a:r>
            <a:r>
              <a:rPr lang="de-DE" sz="1000" smtClean="0"/>
              <a:t>aus. </a:t>
            </a:r>
          </a:p>
          <a:p>
            <a:pPr algn="l" eaLnBrk="1" hangingPunct="1"/>
            <a:endParaRPr lang="de-DE" sz="1000" smtClean="0"/>
          </a:p>
          <a:p>
            <a:pPr eaLnBrk="1" hangingPunct="1"/>
            <a:r>
              <a:rPr lang="de-DE" sz="1000" smtClean="0"/>
              <a:t> </a:t>
            </a:r>
          </a:p>
          <a:p>
            <a:pPr eaLnBrk="1" hangingPunct="1"/>
            <a:endParaRPr lang="de-DE" sz="1000" smtClean="0"/>
          </a:p>
          <a:p>
            <a:pPr eaLnBrk="1" hangingPunct="1"/>
            <a:r>
              <a:rPr lang="de-DE" sz="1000" smtClean="0"/>
              <a:t> </a:t>
            </a:r>
          </a:p>
          <a:p>
            <a:pPr algn="l" eaLnBrk="1" hangingPunct="1"/>
            <a:endParaRPr lang="de-DE" sz="1000" smtClean="0"/>
          </a:p>
        </p:txBody>
      </p:sp>
      <p:pic>
        <p:nvPicPr>
          <p:cNvPr id="14340" name="Picture 4" descr="TM_RGB-OFFICE_22"/>
          <p:cNvPicPr>
            <a:picLocks noChangeAspect="1" noChangeArrowheads="1"/>
          </p:cNvPicPr>
          <p:nvPr/>
        </p:nvPicPr>
        <p:blipFill>
          <a:blip r:embed="rId2"/>
          <a:srcRect/>
          <a:stretch>
            <a:fillRect/>
          </a:stretch>
        </p:blipFill>
        <p:spPr bwMode="auto">
          <a:xfrm>
            <a:off x="7092950" y="5949950"/>
            <a:ext cx="1870075" cy="457200"/>
          </a:xfrm>
          <a:prstGeom prst="rect">
            <a:avLst/>
          </a:prstGeom>
          <a:noFill/>
          <a:ln w="9525">
            <a:noFill/>
            <a:miter lim="800000"/>
            <a:headEnd/>
            <a:tailEnd/>
          </a:ln>
        </p:spPr>
      </p:pic>
      <p:sp>
        <p:nvSpPr>
          <p:cNvPr id="14341" name="Text Box 5"/>
          <p:cNvSpPr txBox="1">
            <a:spLocks noChangeArrowheads="1"/>
          </p:cNvSpPr>
          <p:nvPr/>
        </p:nvSpPr>
        <p:spPr bwMode="auto">
          <a:xfrm>
            <a:off x="7524750" y="6524625"/>
            <a:ext cx="1423988" cy="158750"/>
          </a:xfrm>
          <a:prstGeom prst="rect">
            <a:avLst/>
          </a:prstGeom>
          <a:noFill/>
          <a:ln w="9525">
            <a:noFill/>
            <a:miter lim="800000"/>
            <a:headEnd/>
            <a:tailEnd/>
          </a:ln>
        </p:spPr>
        <p:txBody>
          <a:bodyPr lIns="0" tIns="0" rIns="0" bIns="0"/>
          <a:lstStyle/>
          <a:p>
            <a:r>
              <a:rPr lang="de-DE" sz="700">
                <a:solidFill>
                  <a:srgbClr val="526458"/>
                </a:solidFill>
                <a:latin typeface="Eurostile Demi" pitchFamily="2" charset="0"/>
              </a:rPr>
              <a:t>Rechtsanwaltskanzlei</a:t>
            </a:r>
          </a:p>
          <a:p>
            <a:endParaRPr lang="de-DE"/>
          </a:p>
        </p:txBody>
      </p:sp>
      <p:sp>
        <p:nvSpPr>
          <p:cNvPr id="14342" name="Text Box 6"/>
          <p:cNvSpPr txBox="1">
            <a:spLocks noChangeArrowheads="1"/>
          </p:cNvSpPr>
          <p:nvPr/>
        </p:nvSpPr>
        <p:spPr bwMode="auto">
          <a:xfrm>
            <a:off x="179388" y="6524625"/>
            <a:ext cx="2857500" cy="114300"/>
          </a:xfrm>
          <a:prstGeom prst="rect">
            <a:avLst/>
          </a:prstGeom>
          <a:noFill/>
          <a:ln w="9525">
            <a:noFill/>
            <a:miter lim="800000"/>
            <a:headEnd/>
            <a:tailEnd/>
          </a:ln>
        </p:spPr>
        <p:txBody>
          <a:bodyPr lIns="0" tIns="0" rIns="0" bIns="0"/>
          <a:lstStyle/>
          <a:p>
            <a:r>
              <a:rPr lang="de-DE" sz="600">
                <a:solidFill>
                  <a:srgbClr val="526458"/>
                </a:solidFill>
                <a:latin typeface="Eurostile Demi" pitchFamily="2" charset="0"/>
              </a:rPr>
              <a:t>Rechtsanwaltskanzlei Timmermann </a:t>
            </a:r>
            <a:r>
              <a:rPr lang="de-DE" sz="600" b="1">
                <a:solidFill>
                  <a:srgbClr val="526458"/>
                </a:solidFill>
                <a:latin typeface="Eurostile Demi" pitchFamily="2" charset="0"/>
              </a:rPr>
              <a:t>I</a:t>
            </a:r>
            <a:r>
              <a:rPr lang="de-DE" sz="600">
                <a:solidFill>
                  <a:srgbClr val="526458"/>
                </a:solidFill>
                <a:latin typeface="Eurostile Demi" pitchFamily="2" charset="0"/>
              </a:rPr>
              <a:t> Hubertusallee 16 </a:t>
            </a:r>
            <a:r>
              <a:rPr lang="de-DE" sz="600" b="1">
                <a:solidFill>
                  <a:srgbClr val="526458"/>
                </a:solidFill>
                <a:latin typeface="Eurostile Demi" pitchFamily="2" charset="0"/>
              </a:rPr>
              <a:t>I</a:t>
            </a:r>
            <a:r>
              <a:rPr lang="de-DE" sz="600">
                <a:solidFill>
                  <a:srgbClr val="526458"/>
                </a:solidFill>
                <a:latin typeface="Eurostile Demi" pitchFamily="2" charset="0"/>
              </a:rPr>
              <a:t> 14193 Berlin</a:t>
            </a:r>
            <a:endParaRPr lang="de-DE"/>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4213" y="404813"/>
            <a:ext cx="7772400" cy="1152525"/>
          </a:xfrm>
        </p:spPr>
        <p:txBody>
          <a:bodyPr/>
          <a:lstStyle/>
          <a:p>
            <a:pPr eaLnBrk="1" hangingPunct="1"/>
            <a:r>
              <a:rPr lang="de-DE" sz="2800" smtClean="0"/>
              <a:t/>
            </a:r>
            <a:br>
              <a:rPr lang="de-DE" sz="2800" smtClean="0"/>
            </a:br>
            <a:r>
              <a:rPr lang="de-DE" sz="2800" smtClean="0"/>
              <a:t>Beispiele</a:t>
            </a:r>
            <a:br>
              <a:rPr lang="de-DE" sz="2800" smtClean="0"/>
            </a:br>
            <a:endParaRPr lang="de-DE" sz="2800" smtClean="0"/>
          </a:p>
        </p:txBody>
      </p:sp>
      <p:sp>
        <p:nvSpPr>
          <p:cNvPr id="15363" name="Rectangle 3"/>
          <p:cNvSpPr>
            <a:spLocks noGrp="1" noChangeArrowheads="1"/>
          </p:cNvSpPr>
          <p:nvPr>
            <p:ph type="subTitle" idx="1"/>
          </p:nvPr>
        </p:nvSpPr>
        <p:spPr>
          <a:xfrm>
            <a:off x="1403350" y="1484313"/>
            <a:ext cx="6400800" cy="4225925"/>
          </a:xfrm>
        </p:spPr>
        <p:txBody>
          <a:bodyPr/>
          <a:lstStyle/>
          <a:p>
            <a:pPr algn="l" eaLnBrk="1" hangingPunct="1"/>
            <a:r>
              <a:rPr lang="de-DE" sz="1000" smtClean="0"/>
              <a:t>In der Zeit vom 09.06.2008 bis 13.06.2008 waren Sie lt. Attest arbeitsunfähig krank. Ab dem 14.06.2008 fehlten Sie unentschuldigt. Am 20.06.2008 erhielt Ihre Dienststelle die Information, dass sie stationär im Krankenhaus aufgenommen wurden.</a:t>
            </a:r>
          </a:p>
          <a:p>
            <a:pPr algn="l" eaLnBrk="1" hangingPunct="1"/>
            <a:r>
              <a:rPr lang="de-DE" sz="1000" smtClean="0"/>
              <a:t> </a:t>
            </a:r>
          </a:p>
          <a:p>
            <a:pPr algn="l" eaLnBrk="1" hangingPunct="1"/>
            <a:r>
              <a:rPr lang="de-DE" sz="1000" smtClean="0"/>
              <a:t>Sie wurden aufgefordert, im Anschluss an Ihre Arbeitsunfähigkeit, am 30.07.2008 um 08:30 Uhr auf Ihrer Dienststelle zu erscheinen.</a:t>
            </a:r>
          </a:p>
          <a:p>
            <a:pPr algn="l" eaLnBrk="1" hangingPunct="1"/>
            <a:r>
              <a:rPr lang="de-DE" sz="1000" smtClean="0"/>
              <a:t> </a:t>
            </a:r>
          </a:p>
          <a:p>
            <a:pPr algn="l" eaLnBrk="1" hangingPunct="1"/>
            <a:r>
              <a:rPr lang="de-DE" sz="1000" smtClean="0"/>
              <a:t>Sie wurden von der Sachgebietsleiterin Fahrdienst angehört. Auf die Teilnahme einer Person Ihres Vertrauens während der Anhörung verzichteten Sie nicht, es nahmen der örtliche Personalrat und der örtliche Schwerbehindertenvertreter  teil.</a:t>
            </a:r>
          </a:p>
          <a:p>
            <a:pPr algn="l" eaLnBrk="1" hangingPunct="1"/>
            <a:endParaRPr lang="de-DE" sz="1000" smtClean="0"/>
          </a:p>
          <a:p>
            <a:pPr algn="l" eaLnBrk="1" hangingPunct="1"/>
            <a:r>
              <a:rPr lang="de-DE" sz="1000" smtClean="0"/>
              <a:t>Mit Ihrem Verhalten haben Sie gegen </a:t>
            </a:r>
            <a:r>
              <a:rPr lang="de-DE" sz="1000" b="1" smtClean="0"/>
              <a:t>die Dienstanweisung für den Fahrdienst</a:t>
            </a:r>
            <a:r>
              <a:rPr lang="de-DE" sz="1000" smtClean="0"/>
              <a:t> </a:t>
            </a:r>
            <a:r>
              <a:rPr lang="de-DE" sz="1000" b="1" smtClean="0"/>
              <a:t>Omnibus Punkt 1.3 Krankheit – BOKraft § 9</a:t>
            </a:r>
            <a:r>
              <a:rPr lang="de-DE" sz="1000" smtClean="0"/>
              <a:t>  verstoßen: „… Erkrankungen oder Fernbleiben aus jeglichem Grund sind dem zuständigen Betriebshof so früh wie möglich vor Dienstbeginn, bei Dienstunfähigkeit während des Dienstes sofort zu melden. …Folgeerkrankungen (Verlängerungen) sind ebenso wie Ersterkrankungen vor der geplanten Dienstaufnahme dem zuständigen Betriebshof so früh wie möglich zu melden.“ </a:t>
            </a:r>
          </a:p>
          <a:p>
            <a:pPr algn="l" eaLnBrk="1" hangingPunct="1"/>
            <a:endParaRPr lang="de-DE" sz="1000" smtClean="0"/>
          </a:p>
          <a:p>
            <a:pPr algn="l" eaLnBrk="1" hangingPunct="1"/>
            <a:r>
              <a:rPr lang="de-DE" sz="1000" smtClean="0"/>
              <a:t>Erkrankungen sind zudem gem. § 3 Abs. 5 TV-N bei einer länger als 3 Tage dauernden Arbeitsunfähigkeit durch eine ärztliche Bescheinigung über die Arbeitsunfähigkeit bis spätestens an dem darauf folgenden allgemeinen Arbeitstag nachzuweisen.</a:t>
            </a:r>
          </a:p>
          <a:p>
            <a:pPr algn="l" eaLnBrk="1" hangingPunct="1"/>
            <a:r>
              <a:rPr lang="de-DE" sz="1000" smtClean="0"/>
              <a:t> </a:t>
            </a:r>
          </a:p>
          <a:p>
            <a:pPr algn="l" eaLnBrk="1" hangingPunct="1"/>
            <a:r>
              <a:rPr lang="de-DE" sz="1000" smtClean="0"/>
              <a:t>Für Ihr unentschuldigtes Fehlen im Zeitraum vom 14.06. bis 19.06.2008 werden Sie </a:t>
            </a:r>
            <a:r>
              <a:rPr lang="de-DE" sz="1000" b="1" smtClean="0"/>
              <a:t>abgemahnt.</a:t>
            </a:r>
            <a:r>
              <a:rPr lang="de-DE" sz="1000" smtClean="0"/>
              <a:t> </a:t>
            </a:r>
          </a:p>
          <a:p>
            <a:pPr algn="l" eaLnBrk="1" hangingPunct="1"/>
            <a:r>
              <a:rPr lang="de-DE" sz="1000" smtClean="0"/>
              <a:t>Ich fordere Sie auf, sich zukünftig Ihren arbeitsvertraglichen Pflichten zu besinnen. Insbesondere ist krankheitsbedingte Arbeitsunfähigkeit unverzüglich anzuzeigen und bei einer länger als 3 Tage dauernden Arbeitsunfähigkeit nachzuweisen. </a:t>
            </a:r>
          </a:p>
          <a:p>
            <a:pPr algn="l" eaLnBrk="1" hangingPunct="1"/>
            <a:r>
              <a:rPr lang="de-DE" sz="1000" smtClean="0"/>
              <a:t> </a:t>
            </a:r>
          </a:p>
          <a:p>
            <a:pPr eaLnBrk="1" hangingPunct="1"/>
            <a:endParaRPr lang="de-DE" sz="1000" smtClean="0"/>
          </a:p>
          <a:p>
            <a:pPr eaLnBrk="1" hangingPunct="1"/>
            <a:r>
              <a:rPr lang="de-DE" sz="1000" smtClean="0"/>
              <a:t> </a:t>
            </a:r>
          </a:p>
          <a:p>
            <a:pPr algn="l" eaLnBrk="1" hangingPunct="1"/>
            <a:endParaRPr lang="de-DE" sz="1000" smtClean="0"/>
          </a:p>
        </p:txBody>
      </p:sp>
      <p:pic>
        <p:nvPicPr>
          <p:cNvPr id="15364" name="Picture 4" descr="TM_RGB-OFFICE_22"/>
          <p:cNvPicPr>
            <a:picLocks noChangeAspect="1" noChangeArrowheads="1"/>
          </p:cNvPicPr>
          <p:nvPr/>
        </p:nvPicPr>
        <p:blipFill>
          <a:blip r:embed="rId2"/>
          <a:srcRect/>
          <a:stretch>
            <a:fillRect/>
          </a:stretch>
        </p:blipFill>
        <p:spPr bwMode="auto">
          <a:xfrm>
            <a:off x="7092950" y="5949950"/>
            <a:ext cx="1870075" cy="457200"/>
          </a:xfrm>
          <a:prstGeom prst="rect">
            <a:avLst/>
          </a:prstGeom>
          <a:noFill/>
          <a:ln w="9525">
            <a:noFill/>
            <a:miter lim="800000"/>
            <a:headEnd/>
            <a:tailEnd/>
          </a:ln>
        </p:spPr>
      </p:pic>
      <p:sp>
        <p:nvSpPr>
          <p:cNvPr id="15365" name="Text Box 5"/>
          <p:cNvSpPr txBox="1">
            <a:spLocks noChangeArrowheads="1"/>
          </p:cNvSpPr>
          <p:nvPr/>
        </p:nvSpPr>
        <p:spPr bwMode="auto">
          <a:xfrm>
            <a:off x="7524750" y="6524625"/>
            <a:ext cx="1423988" cy="158750"/>
          </a:xfrm>
          <a:prstGeom prst="rect">
            <a:avLst/>
          </a:prstGeom>
          <a:noFill/>
          <a:ln w="9525">
            <a:noFill/>
            <a:miter lim="800000"/>
            <a:headEnd/>
            <a:tailEnd/>
          </a:ln>
        </p:spPr>
        <p:txBody>
          <a:bodyPr lIns="0" tIns="0" rIns="0" bIns="0"/>
          <a:lstStyle/>
          <a:p>
            <a:r>
              <a:rPr lang="de-DE" sz="700">
                <a:solidFill>
                  <a:srgbClr val="526458"/>
                </a:solidFill>
                <a:latin typeface="Eurostile Demi" pitchFamily="2" charset="0"/>
              </a:rPr>
              <a:t>Rechtsanwaltskanzlei</a:t>
            </a:r>
          </a:p>
          <a:p>
            <a:endParaRPr lang="de-DE"/>
          </a:p>
        </p:txBody>
      </p:sp>
      <p:sp>
        <p:nvSpPr>
          <p:cNvPr id="15366" name="Text Box 6"/>
          <p:cNvSpPr txBox="1">
            <a:spLocks noChangeArrowheads="1"/>
          </p:cNvSpPr>
          <p:nvPr/>
        </p:nvSpPr>
        <p:spPr bwMode="auto">
          <a:xfrm>
            <a:off x="179388" y="6524625"/>
            <a:ext cx="2857500" cy="114300"/>
          </a:xfrm>
          <a:prstGeom prst="rect">
            <a:avLst/>
          </a:prstGeom>
          <a:noFill/>
          <a:ln w="9525">
            <a:noFill/>
            <a:miter lim="800000"/>
            <a:headEnd/>
            <a:tailEnd/>
          </a:ln>
        </p:spPr>
        <p:txBody>
          <a:bodyPr lIns="0" tIns="0" rIns="0" bIns="0"/>
          <a:lstStyle/>
          <a:p>
            <a:r>
              <a:rPr lang="de-DE" sz="600">
                <a:solidFill>
                  <a:srgbClr val="526458"/>
                </a:solidFill>
                <a:latin typeface="Eurostile Demi" pitchFamily="2" charset="0"/>
              </a:rPr>
              <a:t>Rechtsanwaltskanzlei Timmermann </a:t>
            </a:r>
            <a:r>
              <a:rPr lang="de-DE" sz="600" b="1">
                <a:solidFill>
                  <a:srgbClr val="526458"/>
                </a:solidFill>
                <a:latin typeface="Eurostile Demi" pitchFamily="2" charset="0"/>
              </a:rPr>
              <a:t>I</a:t>
            </a:r>
            <a:r>
              <a:rPr lang="de-DE" sz="600">
                <a:solidFill>
                  <a:srgbClr val="526458"/>
                </a:solidFill>
                <a:latin typeface="Eurostile Demi" pitchFamily="2" charset="0"/>
              </a:rPr>
              <a:t> Hubertusallee 16 </a:t>
            </a:r>
            <a:r>
              <a:rPr lang="de-DE" sz="600" b="1">
                <a:solidFill>
                  <a:srgbClr val="526458"/>
                </a:solidFill>
                <a:latin typeface="Eurostile Demi" pitchFamily="2" charset="0"/>
              </a:rPr>
              <a:t>I</a:t>
            </a:r>
            <a:r>
              <a:rPr lang="de-DE" sz="600">
                <a:solidFill>
                  <a:srgbClr val="526458"/>
                </a:solidFill>
                <a:latin typeface="Eurostile Demi" pitchFamily="2" charset="0"/>
              </a:rPr>
              <a:t> 14193 Berlin</a:t>
            </a:r>
            <a:endParaRPr lang="de-DE"/>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4213" y="404813"/>
            <a:ext cx="7772400" cy="1152525"/>
          </a:xfrm>
        </p:spPr>
        <p:txBody>
          <a:bodyPr/>
          <a:lstStyle/>
          <a:p>
            <a:pPr eaLnBrk="1" hangingPunct="1"/>
            <a:r>
              <a:rPr lang="de-DE" sz="2800" dirty="0" smtClean="0"/>
              <a:t/>
            </a:r>
            <a:br>
              <a:rPr lang="de-DE" sz="2800" dirty="0" smtClean="0"/>
            </a:br>
            <a:r>
              <a:rPr lang="de-DE" sz="2800" dirty="0" smtClean="0"/>
              <a:t>Beispiele</a:t>
            </a:r>
            <a:br>
              <a:rPr lang="de-DE" sz="2800" dirty="0" smtClean="0"/>
            </a:br>
            <a:endParaRPr lang="de-DE" sz="2800" dirty="0" smtClean="0"/>
          </a:p>
        </p:txBody>
      </p:sp>
      <p:sp>
        <p:nvSpPr>
          <p:cNvPr id="15363" name="Rectangle 3"/>
          <p:cNvSpPr>
            <a:spLocks noGrp="1" noChangeArrowheads="1"/>
          </p:cNvSpPr>
          <p:nvPr>
            <p:ph type="subTitle" idx="1"/>
          </p:nvPr>
        </p:nvSpPr>
        <p:spPr>
          <a:xfrm>
            <a:off x="1403350" y="1484313"/>
            <a:ext cx="6400800" cy="4225925"/>
          </a:xfrm>
        </p:spPr>
        <p:txBody>
          <a:bodyPr/>
          <a:lstStyle/>
          <a:p>
            <a:pPr algn="l" eaLnBrk="1" hangingPunct="1"/>
            <a:r>
              <a:rPr lang="de-DE" sz="1000" dirty="0" smtClean="0"/>
              <a:t> </a:t>
            </a:r>
          </a:p>
          <a:p>
            <a:pPr eaLnBrk="1" hangingPunct="1"/>
            <a:endParaRPr lang="de-DE" sz="1000" dirty="0" smtClean="0"/>
          </a:p>
          <a:p>
            <a:pPr eaLnBrk="1" hangingPunct="1"/>
            <a:r>
              <a:rPr lang="de-DE" sz="1000" dirty="0" smtClean="0"/>
              <a:t> </a:t>
            </a:r>
          </a:p>
          <a:p>
            <a:pPr algn="l" eaLnBrk="1" hangingPunct="1"/>
            <a:endParaRPr lang="de-DE" sz="1000" dirty="0" smtClean="0"/>
          </a:p>
        </p:txBody>
      </p:sp>
      <p:pic>
        <p:nvPicPr>
          <p:cNvPr id="15364" name="Picture 4" descr="TM_RGB-OFFICE_22"/>
          <p:cNvPicPr>
            <a:picLocks noChangeAspect="1" noChangeArrowheads="1"/>
          </p:cNvPicPr>
          <p:nvPr/>
        </p:nvPicPr>
        <p:blipFill>
          <a:blip r:embed="rId2"/>
          <a:srcRect/>
          <a:stretch>
            <a:fillRect/>
          </a:stretch>
        </p:blipFill>
        <p:spPr bwMode="auto">
          <a:xfrm>
            <a:off x="7092950" y="5949950"/>
            <a:ext cx="1870075" cy="457200"/>
          </a:xfrm>
          <a:prstGeom prst="rect">
            <a:avLst/>
          </a:prstGeom>
          <a:noFill/>
          <a:ln w="9525">
            <a:noFill/>
            <a:miter lim="800000"/>
            <a:headEnd/>
            <a:tailEnd/>
          </a:ln>
        </p:spPr>
      </p:pic>
      <p:sp>
        <p:nvSpPr>
          <p:cNvPr id="15365" name="Text Box 5"/>
          <p:cNvSpPr txBox="1">
            <a:spLocks noChangeArrowheads="1"/>
          </p:cNvSpPr>
          <p:nvPr/>
        </p:nvSpPr>
        <p:spPr bwMode="auto">
          <a:xfrm>
            <a:off x="7524750" y="6524625"/>
            <a:ext cx="1423988" cy="158750"/>
          </a:xfrm>
          <a:prstGeom prst="rect">
            <a:avLst/>
          </a:prstGeom>
          <a:noFill/>
          <a:ln w="9525">
            <a:noFill/>
            <a:miter lim="800000"/>
            <a:headEnd/>
            <a:tailEnd/>
          </a:ln>
        </p:spPr>
        <p:txBody>
          <a:bodyPr lIns="0" tIns="0" rIns="0" bIns="0"/>
          <a:lstStyle/>
          <a:p>
            <a:r>
              <a:rPr lang="de-DE" sz="700">
                <a:solidFill>
                  <a:srgbClr val="526458"/>
                </a:solidFill>
                <a:latin typeface="Eurostile Demi" pitchFamily="2" charset="0"/>
              </a:rPr>
              <a:t>Rechtsanwaltskanzlei</a:t>
            </a:r>
          </a:p>
          <a:p>
            <a:endParaRPr lang="de-DE"/>
          </a:p>
        </p:txBody>
      </p:sp>
      <p:sp>
        <p:nvSpPr>
          <p:cNvPr id="15366" name="Text Box 6"/>
          <p:cNvSpPr txBox="1">
            <a:spLocks noChangeArrowheads="1"/>
          </p:cNvSpPr>
          <p:nvPr/>
        </p:nvSpPr>
        <p:spPr bwMode="auto">
          <a:xfrm>
            <a:off x="179388" y="6524625"/>
            <a:ext cx="2857500" cy="114300"/>
          </a:xfrm>
          <a:prstGeom prst="rect">
            <a:avLst/>
          </a:prstGeom>
          <a:noFill/>
          <a:ln w="9525">
            <a:noFill/>
            <a:miter lim="800000"/>
            <a:headEnd/>
            <a:tailEnd/>
          </a:ln>
        </p:spPr>
        <p:txBody>
          <a:bodyPr lIns="0" tIns="0" rIns="0" bIns="0"/>
          <a:lstStyle/>
          <a:p>
            <a:r>
              <a:rPr lang="de-DE" sz="600">
                <a:solidFill>
                  <a:srgbClr val="526458"/>
                </a:solidFill>
                <a:latin typeface="Eurostile Demi" pitchFamily="2" charset="0"/>
              </a:rPr>
              <a:t>Rechtsanwaltskanzlei Timmermann </a:t>
            </a:r>
            <a:r>
              <a:rPr lang="de-DE" sz="600" b="1">
                <a:solidFill>
                  <a:srgbClr val="526458"/>
                </a:solidFill>
                <a:latin typeface="Eurostile Demi" pitchFamily="2" charset="0"/>
              </a:rPr>
              <a:t>I</a:t>
            </a:r>
            <a:r>
              <a:rPr lang="de-DE" sz="600">
                <a:solidFill>
                  <a:srgbClr val="526458"/>
                </a:solidFill>
                <a:latin typeface="Eurostile Demi" pitchFamily="2" charset="0"/>
              </a:rPr>
              <a:t> Hubertusallee 16 </a:t>
            </a:r>
            <a:r>
              <a:rPr lang="de-DE" sz="600" b="1">
                <a:solidFill>
                  <a:srgbClr val="526458"/>
                </a:solidFill>
                <a:latin typeface="Eurostile Demi" pitchFamily="2" charset="0"/>
              </a:rPr>
              <a:t>I</a:t>
            </a:r>
            <a:r>
              <a:rPr lang="de-DE" sz="600">
                <a:solidFill>
                  <a:srgbClr val="526458"/>
                </a:solidFill>
                <a:latin typeface="Eurostile Demi" pitchFamily="2" charset="0"/>
              </a:rPr>
              <a:t> 14193 Berlin</a:t>
            </a:r>
            <a:endParaRPr lang="de-DE"/>
          </a:p>
        </p:txBody>
      </p:sp>
      <p:pic>
        <p:nvPicPr>
          <p:cNvPr id="35844" name="Picture 4"/>
          <p:cNvPicPr>
            <a:picLocks noChangeAspect="1" noChangeArrowheads="1"/>
          </p:cNvPicPr>
          <p:nvPr/>
        </p:nvPicPr>
        <p:blipFill>
          <a:blip r:embed="rId3"/>
          <a:srcRect/>
          <a:stretch>
            <a:fillRect/>
          </a:stretch>
        </p:blipFill>
        <p:spPr bwMode="auto">
          <a:xfrm>
            <a:off x="1724025" y="1285859"/>
            <a:ext cx="5695950" cy="45148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4213" y="404813"/>
            <a:ext cx="7772400" cy="1152525"/>
          </a:xfrm>
        </p:spPr>
        <p:txBody>
          <a:bodyPr/>
          <a:lstStyle/>
          <a:p>
            <a:pPr eaLnBrk="1" hangingPunct="1"/>
            <a:r>
              <a:rPr lang="de-DE" sz="2800" dirty="0" smtClean="0"/>
              <a:t/>
            </a:r>
            <a:br>
              <a:rPr lang="de-DE" sz="2800" dirty="0" smtClean="0"/>
            </a:br>
            <a:r>
              <a:rPr lang="de-DE" sz="2800" dirty="0" smtClean="0"/>
              <a:t/>
            </a:r>
            <a:br>
              <a:rPr lang="de-DE" sz="2800" dirty="0" smtClean="0"/>
            </a:br>
            <a:endParaRPr lang="de-DE" sz="2800" dirty="0" smtClean="0"/>
          </a:p>
        </p:txBody>
      </p:sp>
      <p:sp>
        <p:nvSpPr>
          <p:cNvPr id="15363" name="Rectangle 3"/>
          <p:cNvSpPr>
            <a:spLocks noGrp="1" noChangeArrowheads="1"/>
          </p:cNvSpPr>
          <p:nvPr>
            <p:ph type="subTitle" idx="1"/>
          </p:nvPr>
        </p:nvSpPr>
        <p:spPr>
          <a:xfrm>
            <a:off x="1403350" y="1484313"/>
            <a:ext cx="6400800" cy="4225925"/>
          </a:xfrm>
        </p:spPr>
        <p:txBody>
          <a:bodyPr/>
          <a:lstStyle/>
          <a:p>
            <a:pPr algn="l" eaLnBrk="1" hangingPunct="1"/>
            <a:r>
              <a:rPr lang="de-DE" sz="1000" dirty="0" smtClean="0"/>
              <a:t> </a:t>
            </a:r>
          </a:p>
          <a:p>
            <a:pPr eaLnBrk="1" hangingPunct="1"/>
            <a:endParaRPr lang="de-DE" sz="1000" dirty="0" smtClean="0"/>
          </a:p>
          <a:p>
            <a:pPr eaLnBrk="1" hangingPunct="1"/>
            <a:r>
              <a:rPr lang="de-DE" sz="1000" dirty="0" smtClean="0"/>
              <a:t> </a:t>
            </a:r>
          </a:p>
          <a:p>
            <a:pPr algn="l" eaLnBrk="1" hangingPunct="1"/>
            <a:endParaRPr lang="de-DE" sz="1000" dirty="0" smtClean="0"/>
          </a:p>
        </p:txBody>
      </p:sp>
      <p:pic>
        <p:nvPicPr>
          <p:cNvPr id="15364" name="Picture 4" descr="TM_RGB-OFFICE_22"/>
          <p:cNvPicPr>
            <a:picLocks noChangeAspect="1" noChangeArrowheads="1"/>
          </p:cNvPicPr>
          <p:nvPr/>
        </p:nvPicPr>
        <p:blipFill>
          <a:blip r:embed="rId2"/>
          <a:srcRect/>
          <a:stretch>
            <a:fillRect/>
          </a:stretch>
        </p:blipFill>
        <p:spPr bwMode="auto">
          <a:xfrm>
            <a:off x="7092950" y="5949950"/>
            <a:ext cx="1870075" cy="457200"/>
          </a:xfrm>
          <a:prstGeom prst="rect">
            <a:avLst/>
          </a:prstGeom>
          <a:noFill/>
          <a:ln w="9525">
            <a:noFill/>
            <a:miter lim="800000"/>
            <a:headEnd/>
            <a:tailEnd/>
          </a:ln>
        </p:spPr>
      </p:pic>
      <p:sp>
        <p:nvSpPr>
          <p:cNvPr id="15365" name="Text Box 5"/>
          <p:cNvSpPr txBox="1">
            <a:spLocks noChangeArrowheads="1"/>
          </p:cNvSpPr>
          <p:nvPr/>
        </p:nvSpPr>
        <p:spPr bwMode="auto">
          <a:xfrm>
            <a:off x="7524750" y="6524625"/>
            <a:ext cx="1423988" cy="158750"/>
          </a:xfrm>
          <a:prstGeom prst="rect">
            <a:avLst/>
          </a:prstGeom>
          <a:noFill/>
          <a:ln w="9525">
            <a:noFill/>
            <a:miter lim="800000"/>
            <a:headEnd/>
            <a:tailEnd/>
          </a:ln>
        </p:spPr>
        <p:txBody>
          <a:bodyPr lIns="0" tIns="0" rIns="0" bIns="0"/>
          <a:lstStyle/>
          <a:p>
            <a:r>
              <a:rPr lang="de-DE" sz="700">
                <a:solidFill>
                  <a:srgbClr val="526458"/>
                </a:solidFill>
                <a:latin typeface="Eurostile Demi" pitchFamily="2" charset="0"/>
              </a:rPr>
              <a:t>Rechtsanwaltskanzlei</a:t>
            </a:r>
          </a:p>
          <a:p>
            <a:endParaRPr lang="de-DE"/>
          </a:p>
        </p:txBody>
      </p:sp>
      <p:sp>
        <p:nvSpPr>
          <p:cNvPr id="15366" name="Text Box 6"/>
          <p:cNvSpPr txBox="1">
            <a:spLocks noChangeArrowheads="1"/>
          </p:cNvSpPr>
          <p:nvPr/>
        </p:nvSpPr>
        <p:spPr bwMode="auto">
          <a:xfrm>
            <a:off x="179388" y="6524625"/>
            <a:ext cx="2857500" cy="114300"/>
          </a:xfrm>
          <a:prstGeom prst="rect">
            <a:avLst/>
          </a:prstGeom>
          <a:noFill/>
          <a:ln w="9525">
            <a:noFill/>
            <a:miter lim="800000"/>
            <a:headEnd/>
            <a:tailEnd/>
          </a:ln>
        </p:spPr>
        <p:txBody>
          <a:bodyPr lIns="0" tIns="0" rIns="0" bIns="0"/>
          <a:lstStyle/>
          <a:p>
            <a:r>
              <a:rPr lang="de-DE" sz="600">
                <a:solidFill>
                  <a:srgbClr val="526458"/>
                </a:solidFill>
                <a:latin typeface="Eurostile Demi" pitchFamily="2" charset="0"/>
              </a:rPr>
              <a:t>Rechtsanwaltskanzlei Timmermann </a:t>
            </a:r>
            <a:r>
              <a:rPr lang="de-DE" sz="600" b="1">
                <a:solidFill>
                  <a:srgbClr val="526458"/>
                </a:solidFill>
                <a:latin typeface="Eurostile Demi" pitchFamily="2" charset="0"/>
              </a:rPr>
              <a:t>I</a:t>
            </a:r>
            <a:r>
              <a:rPr lang="de-DE" sz="600">
                <a:solidFill>
                  <a:srgbClr val="526458"/>
                </a:solidFill>
                <a:latin typeface="Eurostile Demi" pitchFamily="2" charset="0"/>
              </a:rPr>
              <a:t> Hubertusallee 16 </a:t>
            </a:r>
            <a:r>
              <a:rPr lang="de-DE" sz="600" b="1">
                <a:solidFill>
                  <a:srgbClr val="526458"/>
                </a:solidFill>
                <a:latin typeface="Eurostile Demi" pitchFamily="2" charset="0"/>
              </a:rPr>
              <a:t>I</a:t>
            </a:r>
            <a:r>
              <a:rPr lang="de-DE" sz="600">
                <a:solidFill>
                  <a:srgbClr val="526458"/>
                </a:solidFill>
                <a:latin typeface="Eurostile Demi" pitchFamily="2" charset="0"/>
              </a:rPr>
              <a:t> 14193 Berlin</a:t>
            </a:r>
            <a:endParaRPr lang="de-DE"/>
          </a:p>
        </p:txBody>
      </p:sp>
      <p:pic>
        <p:nvPicPr>
          <p:cNvPr id="36869" name="Picture 5"/>
          <p:cNvPicPr>
            <a:picLocks noChangeAspect="1" noChangeArrowheads="1"/>
          </p:cNvPicPr>
          <p:nvPr/>
        </p:nvPicPr>
        <p:blipFill>
          <a:blip r:embed="rId3"/>
          <a:srcRect/>
          <a:stretch>
            <a:fillRect/>
          </a:stretch>
        </p:blipFill>
        <p:spPr bwMode="auto">
          <a:xfrm>
            <a:off x="1443038" y="1357298"/>
            <a:ext cx="6257925" cy="49339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4213" y="404813"/>
            <a:ext cx="7772400" cy="1152525"/>
          </a:xfrm>
        </p:spPr>
        <p:txBody>
          <a:bodyPr/>
          <a:lstStyle/>
          <a:p>
            <a:pPr eaLnBrk="1" hangingPunct="1"/>
            <a:r>
              <a:rPr lang="de-DE" sz="2800" dirty="0" smtClean="0"/>
              <a:t/>
            </a:r>
            <a:br>
              <a:rPr lang="de-DE" sz="2800" dirty="0" smtClean="0"/>
            </a:br>
            <a:r>
              <a:rPr lang="de-DE" sz="2800" dirty="0" smtClean="0"/>
              <a:t>Beispiele</a:t>
            </a:r>
            <a:br>
              <a:rPr lang="de-DE" sz="2800" dirty="0" smtClean="0"/>
            </a:br>
            <a:endParaRPr lang="de-DE" sz="2800" dirty="0" smtClean="0"/>
          </a:p>
        </p:txBody>
      </p:sp>
      <p:sp>
        <p:nvSpPr>
          <p:cNvPr id="15363" name="Rectangle 3"/>
          <p:cNvSpPr>
            <a:spLocks noGrp="1" noChangeArrowheads="1"/>
          </p:cNvSpPr>
          <p:nvPr>
            <p:ph type="subTitle" idx="1"/>
          </p:nvPr>
        </p:nvSpPr>
        <p:spPr>
          <a:xfrm>
            <a:off x="1403350" y="1484313"/>
            <a:ext cx="6400800" cy="4225925"/>
          </a:xfrm>
        </p:spPr>
        <p:txBody>
          <a:bodyPr/>
          <a:lstStyle/>
          <a:p>
            <a:pPr algn="l" eaLnBrk="1" hangingPunct="1"/>
            <a:r>
              <a:rPr lang="de-DE" sz="1000" dirty="0" smtClean="0"/>
              <a:t> </a:t>
            </a:r>
          </a:p>
          <a:p>
            <a:pPr eaLnBrk="1" hangingPunct="1"/>
            <a:endParaRPr lang="de-DE" sz="1000" dirty="0" smtClean="0"/>
          </a:p>
          <a:p>
            <a:pPr eaLnBrk="1" hangingPunct="1"/>
            <a:r>
              <a:rPr lang="de-DE" sz="1000" dirty="0" smtClean="0"/>
              <a:t> </a:t>
            </a:r>
          </a:p>
          <a:p>
            <a:pPr algn="l" eaLnBrk="1" hangingPunct="1"/>
            <a:endParaRPr lang="de-DE" sz="1000" dirty="0" smtClean="0"/>
          </a:p>
        </p:txBody>
      </p:sp>
      <p:pic>
        <p:nvPicPr>
          <p:cNvPr id="15364" name="Picture 4" descr="TM_RGB-OFFICE_22"/>
          <p:cNvPicPr>
            <a:picLocks noChangeAspect="1" noChangeArrowheads="1"/>
          </p:cNvPicPr>
          <p:nvPr/>
        </p:nvPicPr>
        <p:blipFill>
          <a:blip r:embed="rId2"/>
          <a:srcRect/>
          <a:stretch>
            <a:fillRect/>
          </a:stretch>
        </p:blipFill>
        <p:spPr bwMode="auto">
          <a:xfrm>
            <a:off x="7092950" y="5949950"/>
            <a:ext cx="1870075" cy="457200"/>
          </a:xfrm>
          <a:prstGeom prst="rect">
            <a:avLst/>
          </a:prstGeom>
          <a:noFill/>
          <a:ln w="9525">
            <a:noFill/>
            <a:miter lim="800000"/>
            <a:headEnd/>
            <a:tailEnd/>
          </a:ln>
        </p:spPr>
      </p:pic>
      <p:sp>
        <p:nvSpPr>
          <p:cNvPr id="15365" name="Text Box 5"/>
          <p:cNvSpPr txBox="1">
            <a:spLocks noChangeArrowheads="1"/>
          </p:cNvSpPr>
          <p:nvPr/>
        </p:nvSpPr>
        <p:spPr bwMode="auto">
          <a:xfrm>
            <a:off x="7524750" y="6524625"/>
            <a:ext cx="1423988" cy="158750"/>
          </a:xfrm>
          <a:prstGeom prst="rect">
            <a:avLst/>
          </a:prstGeom>
          <a:noFill/>
          <a:ln w="9525">
            <a:noFill/>
            <a:miter lim="800000"/>
            <a:headEnd/>
            <a:tailEnd/>
          </a:ln>
        </p:spPr>
        <p:txBody>
          <a:bodyPr lIns="0" tIns="0" rIns="0" bIns="0"/>
          <a:lstStyle/>
          <a:p>
            <a:r>
              <a:rPr lang="de-DE" sz="700">
                <a:solidFill>
                  <a:srgbClr val="526458"/>
                </a:solidFill>
                <a:latin typeface="Eurostile Demi" pitchFamily="2" charset="0"/>
              </a:rPr>
              <a:t>Rechtsanwaltskanzlei</a:t>
            </a:r>
          </a:p>
          <a:p>
            <a:endParaRPr lang="de-DE"/>
          </a:p>
        </p:txBody>
      </p:sp>
      <p:sp>
        <p:nvSpPr>
          <p:cNvPr id="15366" name="Text Box 6"/>
          <p:cNvSpPr txBox="1">
            <a:spLocks noChangeArrowheads="1"/>
          </p:cNvSpPr>
          <p:nvPr/>
        </p:nvSpPr>
        <p:spPr bwMode="auto">
          <a:xfrm>
            <a:off x="179388" y="6524625"/>
            <a:ext cx="2857500" cy="114300"/>
          </a:xfrm>
          <a:prstGeom prst="rect">
            <a:avLst/>
          </a:prstGeom>
          <a:noFill/>
          <a:ln w="9525">
            <a:noFill/>
            <a:miter lim="800000"/>
            <a:headEnd/>
            <a:tailEnd/>
          </a:ln>
        </p:spPr>
        <p:txBody>
          <a:bodyPr lIns="0" tIns="0" rIns="0" bIns="0"/>
          <a:lstStyle/>
          <a:p>
            <a:r>
              <a:rPr lang="de-DE" sz="600">
                <a:solidFill>
                  <a:srgbClr val="526458"/>
                </a:solidFill>
                <a:latin typeface="Eurostile Demi" pitchFamily="2" charset="0"/>
              </a:rPr>
              <a:t>Rechtsanwaltskanzlei Timmermann </a:t>
            </a:r>
            <a:r>
              <a:rPr lang="de-DE" sz="600" b="1">
                <a:solidFill>
                  <a:srgbClr val="526458"/>
                </a:solidFill>
                <a:latin typeface="Eurostile Demi" pitchFamily="2" charset="0"/>
              </a:rPr>
              <a:t>I</a:t>
            </a:r>
            <a:r>
              <a:rPr lang="de-DE" sz="600">
                <a:solidFill>
                  <a:srgbClr val="526458"/>
                </a:solidFill>
                <a:latin typeface="Eurostile Demi" pitchFamily="2" charset="0"/>
              </a:rPr>
              <a:t> Hubertusallee 16 </a:t>
            </a:r>
            <a:r>
              <a:rPr lang="de-DE" sz="600" b="1">
                <a:solidFill>
                  <a:srgbClr val="526458"/>
                </a:solidFill>
                <a:latin typeface="Eurostile Demi" pitchFamily="2" charset="0"/>
              </a:rPr>
              <a:t>I</a:t>
            </a:r>
            <a:r>
              <a:rPr lang="de-DE" sz="600">
                <a:solidFill>
                  <a:srgbClr val="526458"/>
                </a:solidFill>
                <a:latin typeface="Eurostile Demi" pitchFamily="2" charset="0"/>
              </a:rPr>
              <a:t> 14193 Berlin</a:t>
            </a:r>
            <a:endParaRPr lang="de-DE"/>
          </a:p>
        </p:txBody>
      </p:sp>
      <p:pic>
        <p:nvPicPr>
          <p:cNvPr id="37890" name="Picture 2"/>
          <p:cNvPicPr>
            <a:picLocks noChangeAspect="1" noChangeArrowheads="1"/>
          </p:cNvPicPr>
          <p:nvPr/>
        </p:nvPicPr>
        <p:blipFill>
          <a:blip r:embed="rId3"/>
          <a:srcRect/>
          <a:stretch>
            <a:fillRect/>
          </a:stretch>
        </p:blipFill>
        <p:spPr bwMode="auto">
          <a:xfrm>
            <a:off x="1614488" y="1428736"/>
            <a:ext cx="5915025" cy="44624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4213" y="404813"/>
            <a:ext cx="7772400" cy="95229"/>
          </a:xfrm>
        </p:spPr>
        <p:txBody>
          <a:bodyPr/>
          <a:lstStyle/>
          <a:p>
            <a:pPr eaLnBrk="1" hangingPunct="1"/>
            <a:r>
              <a:rPr lang="de-DE" sz="2800" dirty="0" smtClean="0"/>
              <a:t/>
            </a:r>
            <a:br>
              <a:rPr lang="de-DE" sz="2800" dirty="0" smtClean="0"/>
            </a:br>
            <a:r>
              <a:rPr lang="de-DE" sz="2800" dirty="0" smtClean="0"/>
              <a:t/>
            </a:r>
            <a:br>
              <a:rPr lang="de-DE" sz="2800" dirty="0" smtClean="0"/>
            </a:br>
            <a:endParaRPr lang="de-DE" sz="2800" dirty="0" smtClean="0"/>
          </a:p>
        </p:txBody>
      </p:sp>
      <p:sp>
        <p:nvSpPr>
          <p:cNvPr id="15363" name="Rectangle 3"/>
          <p:cNvSpPr>
            <a:spLocks noGrp="1" noChangeArrowheads="1"/>
          </p:cNvSpPr>
          <p:nvPr>
            <p:ph type="subTitle" idx="1"/>
          </p:nvPr>
        </p:nvSpPr>
        <p:spPr>
          <a:xfrm>
            <a:off x="1403350" y="1484313"/>
            <a:ext cx="6400800" cy="4225925"/>
          </a:xfrm>
        </p:spPr>
        <p:txBody>
          <a:bodyPr/>
          <a:lstStyle/>
          <a:p>
            <a:pPr algn="l" eaLnBrk="1" hangingPunct="1"/>
            <a:r>
              <a:rPr lang="de-DE" sz="1000" dirty="0" smtClean="0"/>
              <a:t> </a:t>
            </a:r>
          </a:p>
          <a:p>
            <a:pPr eaLnBrk="1" hangingPunct="1"/>
            <a:endParaRPr lang="de-DE" sz="1000" dirty="0" smtClean="0"/>
          </a:p>
          <a:p>
            <a:pPr eaLnBrk="1" hangingPunct="1"/>
            <a:r>
              <a:rPr lang="de-DE" sz="1000" dirty="0" smtClean="0"/>
              <a:t> </a:t>
            </a:r>
          </a:p>
          <a:p>
            <a:pPr algn="l" eaLnBrk="1" hangingPunct="1"/>
            <a:endParaRPr lang="de-DE" sz="1000" dirty="0" smtClean="0"/>
          </a:p>
        </p:txBody>
      </p:sp>
      <p:pic>
        <p:nvPicPr>
          <p:cNvPr id="15364" name="Picture 4" descr="TM_RGB-OFFICE_22"/>
          <p:cNvPicPr>
            <a:picLocks noChangeAspect="1" noChangeArrowheads="1"/>
          </p:cNvPicPr>
          <p:nvPr/>
        </p:nvPicPr>
        <p:blipFill>
          <a:blip r:embed="rId2"/>
          <a:srcRect/>
          <a:stretch>
            <a:fillRect/>
          </a:stretch>
        </p:blipFill>
        <p:spPr bwMode="auto">
          <a:xfrm>
            <a:off x="7092950" y="5949950"/>
            <a:ext cx="1870075" cy="457200"/>
          </a:xfrm>
          <a:prstGeom prst="rect">
            <a:avLst/>
          </a:prstGeom>
          <a:noFill/>
          <a:ln w="9525">
            <a:noFill/>
            <a:miter lim="800000"/>
            <a:headEnd/>
            <a:tailEnd/>
          </a:ln>
        </p:spPr>
      </p:pic>
      <p:sp>
        <p:nvSpPr>
          <p:cNvPr id="15365" name="Text Box 5"/>
          <p:cNvSpPr txBox="1">
            <a:spLocks noChangeArrowheads="1"/>
          </p:cNvSpPr>
          <p:nvPr/>
        </p:nvSpPr>
        <p:spPr bwMode="auto">
          <a:xfrm>
            <a:off x="7524750" y="6524625"/>
            <a:ext cx="1423988" cy="158750"/>
          </a:xfrm>
          <a:prstGeom prst="rect">
            <a:avLst/>
          </a:prstGeom>
          <a:noFill/>
          <a:ln w="9525">
            <a:noFill/>
            <a:miter lim="800000"/>
            <a:headEnd/>
            <a:tailEnd/>
          </a:ln>
        </p:spPr>
        <p:txBody>
          <a:bodyPr lIns="0" tIns="0" rIns="0" bIns="0"/>
          <a:lstStyle/>
          <a:p>
            <a:r>
              <a:rPr lang="de-DE" sz="700">
                <a:solidFill>
                  <a:srgbClr val="526458"/>
                </a:solidFill>
                <a:latin typeface="Eurostile Demi" pitchFamily="2" charset="0"/>
              </a:rPr>
              <a:t>Rechtsanwaltskanzlei</a:t>
            </a:r>
          </a:p>
          <a:p>
            <a:endParaRPr lang="de-DE"/>
          </a:p>
        </p:txBody>
      </p:sp>
      <p:sp>
        <p:nvSpPr>
          <p:cNvPr id="15366" name="Text Box 6"/>
          <p:cNvSpPr txBox="1">
            <a:spLocks noChangeArrowheads="1"/>
          </p:cNvSpPr>
          <p:nvPr/>
        </p:nvSpPr>
        <p:spPr bwMode="auto">
          <a:xfrm>
            <a:off x="179388" y="6524625"/>
            <a:ext cx="2857500" cy="114300"/>
          </a:xfrm>
          <a:prstGeom prst="rect">
            <a:avLst/>
          </a:prstGeom>
          <a:noFill/>
          <a:ln w="9525">
            <a:noFill/>
            <a:miter lim="800000"/>
            <a:headEnd/>
            <a:tailEnd/>
          </a:ln>
        </p:spPr>
        <p:txBody>
          <a:bodyPr lIns="0" tIns="0" rIns="0" bIns="0"/>
          <a:lstStyle/>
          <a:p>
            <a:r>
              <a:rPr lang="de-DE" sz="600">
                <a:solidFill>
                  <a:srgbClr val="526458"/>
                </a:solidFill>
                <a:latin typeface="Eurostile Demi" pitchFamily="2" charset="0"/>
              </a:rPr>
              <a:t>Rechtsanwaltskanzlei Timmermann </a:t>
            </a:r>
            <a:r>
              <a:rPr lang="de-DE" sz="600" b="1">
                <a:solidFill>
                  <a:srgbClr val="526458"/>
                </a:solidFill>
                <a:latin typeface="Eurostile Demi" pitchFamily="2" charset="0"/>
              </a:rPr>
              <a:t>I</a:t>
            </a:r>
            <a:r>
              <a:rPr lang="de-DE" sz="600">
                <a:solidFill>
                  <a:srgbClr val="526458"/>
                </a:solidFill>
                <a:latin typeface="Eurostile Demi" pitchFamily="2" charset="0"/>
              </a:rPr>
              <a:t> Hubertusallee 16 </a:t>
            </a:r>
            <a:r>
              <a:rPr lang="de-DE" sz="600" b="1">
                <a:solidFill>
                  <a:srgbClr val="526458"/>
                </a:solidFill>
                <a:latin typeface="Eurostile Demi" pitchFamily="2" charset="0"/>
              </a:rPr>
              <a:t>I</a:t>
            </a:r>
            <a:r>
              <a:rPr lang="de-DE" sz="600">
                <a:solidFill>
                  <a:srgbClr val="526458"/>
                </a:solidFill>
                <a:latin typeface="Eurostile Demi" pitchFamily="2" charset="0"/>
              </a:rPr>
              <a:t> 14193 Berlin</a:t>
            </a:r>
            <a:endParaRPr lang="de-DE"/>
          </a:p>
        </p:txBody>
      </p:sp>
      <p:pic>
        <p:nvPicPr>
          <p:cNvPr id="37890" name="Picture 2"/>
          <p:cNvPicPr>
            <a:picLocks noChangeAspect="1" noChangeArrowheads="1"/>
          </p:cNvPicPr>
          <p:nvPr/>
        </p:nvPicPr>
        <p:blipFill>
          <a:blip r:embed="rId3"/>
          <a:srcRect/>
          <a:stretch>
            <a:fillRect/>
          </a:stretch>
        </p:blipFill>
        <p:spPr bwMode="auto">
          <a:xfrm>
            <a:off x="1614488" y="1428736"/>
            <a:ext cx="5915025" cy="4462477"/>
          </a:xfrm>
          <a:prstGeom prst="rect">
            <a:avLst/>
          </a:prstGeom>
          <a:noFill/>
          <a:ln w="9525">
            <a:noFill/>
            <a:miter lim="800000"/>
            <a:headEnd/>
            <a:tailEnd/>
          </a:ln>
          <a:effectLst/>
        </p:spPr>
      </p:pic>
      <p:pic>
        <p:nvPicPr>
          <p:cNvPr id="38914" name="Picture 2"/>
          <p:cNvPicPr>
            <a:picLocks noChangeAspect="1" noChangeArrowheads="1"/>
          </p:cNvPicPr>
          <p:nvPr/>
        </p:nvPicPr>
        <p:blipFill>
          <a:blip r:embed="rId4"/>
          <a:srcRect/>
          <a:stretch>
            <a:fillRect/>
          </a:stretch>
        </p:blipFill>
        <p:spPr bwMode="auto">
          <a:xfrm>
            <a:off x="1500166" y="500042"/>
            <a:ext cx="6067425" cy="53578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84213" y="404813"/>
            <a:ext cx="7772400" cy="1152525"/>
          </a:xfrm>
        </p:spPr>
        <p:txBody>
          <a:bodyPr/>
          <a:lstStyle/>
          <a:p>
            <a:pPr eaLnBrk="1" hangingPunct="1"/>
            <a:r>
              <a:rPr lang="de-DE" sz="2800" smtClean="0"/>
              <a:t>Abmahnung oder Kündigung?</a:t>
            </a:r>
          </a:p>
        </p:txBody>
      </p:sp>
      <p:sp>
        <p:nvSpPr>
          <p:cNvPr id="17411" name="Rectangle 3"/>
          <p:cNvSpPr>
            <a:spLocks noGrp="1" noChangeArrowheads="1"/>
          </p:cNvSpPr>
          <p:nvPr>
            <p:ph type="subTitle" idx="1"/>
          </p:nvPr>
        </p:nvSpPr>
        <p:spPr>
          <a:xfrm>
            <a:off x="1403350" y="1484313"/>
            <a:ext cx="6400800" cy="4225925"/>
          </a:xfrm>
        </p:spPr>
        <p:txBody>
          <a:bodyPr/>
          <a:lstStyle/>
          <a:p>
            <a:pPr marL="838200" lvl="1" indent="-381000" eaLnBrk="1" hangingPunct="1">
              <a:lnSpc>
                <a:spcPct val="90000"/>
              </a:lnSpc>
            </a:pPr>
            <a:r>
              <a:rPr lang="de-DE" sz="2000" smtClean="0"/>
              <a:t>  </a:t>
            </a:r>
            <a:endParaRPr lang="de-DE" sz="2000" b="1" smtClean="0"/>
          </a:p>
          <a:p>
            <a:pPr marL="838200" lvl="1" indent="-381000" algn="l" eaLnBrk="1" hangingPunct="1">
              <a:lnSpc>
                <a:spcPct val="90000"/>
              </a:lnSpc>
              <a:buFont typeface="Wingdings" pitchFamily="2" charset="2"/>
              <a:buChar char="Ø"/>
            </a:pPr>
            <a:r>
              <a:rPr lang="de-DE" sz="2000" smtClean="0"/>
              <a:t>Durch die Erteilung der Abmahnung tritt Verbrauch der Sanktion ein. </a:t>
            </a:r>
          </a:p>
          <a:p>
            <a:pPr marL="838200" lvl="1" indent="-381000" algn="l" eaLnBrk="1" hangingPunct="1">
              <a:lnSpc>
                <a:spcPct val="90000"/>
              </a:lnSpc>
              <a:buFont typeface="Wingdings" pitchFamily="2" charset="2"/>
              <a:buChar char="Ø"/>
            </a:pPr>
            <a:r>
              <a:rPr lang="de-DE" sz="2000" smtClean="0"/>
              <a:t>Ist bereits einmal oder mehrfach eine Abmahnung einschlägiger Art erteilt, so will gegebenenfalls überlegt sein, ob wegen eines neuen Sachverhaltes nochmals abgemahnt oder gegebenenfalls gekündigt wird. Bestimmt nämlich der Arbeitgeber als Sanktion eine weiteres Mal „nur“ abzumahnen, so wird ein gegebenenfalls vorhandenes Wahlrecht endgültig ausgeübt und auf die Kündigungsmöglichkeit konkludent verzichtet.</a:t>
            </a:r>
          </a:p>
        </p:txBody>
      </p:sp>
      <p:pic>
        <p:nvPicPr>
          <p:cNvPr id="17412" name="Picture 4" descr="TM_RGB-OFFICE_22"/>
          <p:cNvPicPr>
            <a:picLocks noChangeAspect="1" noChangeArrowheads="1"/>
          </p:cNvPicPr>
          <p:nvPr/>
        </p:nvPicPr>
        <p:blipFill>
          <a:blip r:embed="rId2"/>
          <a:srcRect/>
          <a:stretch>
            <a:fillRect/>
          </a:stretch>
        </p:blipFill>
        <p:spPr bwMode="auto">
          <a:xfrm>
            <a:off x="7092950" y="5949950"/>
            <a:ext cx="1870075" cy="457200"/>
          </a:xfrm>
          <a:prstGeom prst="rect">
            <a:avLst/>
          </a:prstGeom>
          <a:noFill/>
          <a:ln w="9525">
            <a:noFill/>
            <a:miter lim="800000"/>
            <a:headEnd/>
            <a:tailEnd/>
          </a:ln>
        </p:spPr>
      </p:pic>
      <p:sp>
        <p:nvSpPr>
          <p:cNvPr id="17413" name="Text Box 5"/>
          <p:cNvSpPr txBox="1">
            <a:spLocks noChangeArrowheads="1"/>
          </p:cNvSpPr>
          <p:nvPr/>
        </p:nvSpPr>
        <p:spPr bwMode="auto">
          <a:xfrm>
            <a:off x="7524750" y="6524625"/>
            <a:ext cx="1423988" cy="158750"/>
          </a:xfrm>
          <a:prstGeom prst="rect">
            <a:avLst/>
          </a:prstGeom>
          <a:noFill/>
          <a:ln w="9525">
            <a:noFill/>
            <a:miter lim="800000"/>
            <a:headEnd/>
            <a:tailEnd/>
          </a:ln>
        </p:spPr>
        <p:txBody>
          <a:bodyPr lIns="0" tIns="0" rIns="0" bIns="0"/>
          <a:lstStyle/>
          <a:p>
            <a:r>
              <a:rPr lang="de-DE" sz="700">
                <a:solidFill>
                  <a:srgbClr val="526458"/>
                </a:solidFill>
                <a:latin typeface="Eurostile Demi" pitchFamily="2" charset="0"/>
              </a:rPr>
              <a:t>Rechtsanwaltskanzlei</a:t>
            </a:r>
          </a:p>
          <a:p>
            <a:endParaRPr lang="de-DE"/>
          </a:p>
        </p:txBody>
      </p:sp>
      <p:sp>
        <p:nvSpPr>
          <p:cNvPr id="17414" name="Text Box 6"/>
          <p:cNvSpPr txBox="1">
            <a:spLocks noChangeArrowheads="1"/>
          </p:cNvSpPr>
          <p:nvPr/>
        </p:nvSpPr>
        <p:spPr bwMode="auto">
          <a:xfrm>
            <a:off x="179388" y="6524625"/>
            <a:ext cx="2857500" cy="114300"/>
          </a:xfrm>
          <a:prstGeom prst="rect">
            <a:avLst/>
          </a:prstGeom>
          <a:noFill/>
          <a:ln w="9525">
            <a:noFill/>
            <a:miter lim="800000"/>
            <a:headEnd/>
            <a:tailEnd/>
          </a:ln>
        </p:spPr>
        <p:txBody>
          <a:bodyPr lIns="0" tIns="0" rIns="0" bIns="0"/>
          <a:lstStyle/>
          <a:p>
            <a:r>
              <a:rPr lang="de-DE" sz="600">
                <a:solidFill>
                  <a:srgbClr val="526458"/>
                </a:solidFill>
                <a:latin typeface="Eurostile Demi" pitchFamily="2" charset="0"/>
              </a:rPr>
              <a:t>Rechtsanwaltskanzlei Timmermann </a:t>
            </a:r>
            <a:r>
              <a:rPr lang="de-DE" sz="600" b="1">
                <a:solidFill>
                  <a:srgbClr val="526458"/>
                </a:solidFill>
                <a:latin typeface="Eurostile Demi" pitchFamily="2" charset="0"/>
              </a:rPr>
              <a:t>I</a:t>
            </a:r>
            <a:r>
              <a:rPr lang="de-DE" sz="600">
                <a:solidFill>
                  <a:srgbClr val="526458"/>
                </a:solidFill>
                <a:latin typeface="Eurostile Demi" pitchFamily="2" charset="0"/>
              </a:rPr>
              <a:t> Hubertusallee 16 </a:t>
            </a:r>
            <a:r>
              <a:rPr lang="de-DE" sz="600" b="1">
                <a:solidFill>
                  <a:srgbClr val="526458"/>
                </a:solidFill>
                <a:latin typeface="Eurostile Demi" pitchFamily="2" charset="0"/>
              </a:rPr>
              <a:t>I</a:t>
            </a:r>
            <a:r>
              <a:rPr lang="de-DE" sz="600">
                <a:solidFill>
                  <a:srgbClr val="526458"/>
                </a:solidFill>
                <a:latin typeface="Eurostile Demi" pitchFamily="2" charset="0"/>
              </a:rPr>
              <a:t> 14193 Berlin</a:t>
            </a:r>
            <a:endParaRPr lang="de-DE"/>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4213" y="404813"/>
            <a:ext cx="7772400" cy="1152525"/>
          </a:xfrm>
        </p:spPr>
        <p:txBody>
          <a:bodyPr/>
          <a:lstStyle/>
          <a:p>
            <a:pPr eaLnBrk="1" hangingPunct="1"/>
            <a:r>
              <a:rPr lang="de-DE" sz="2800" b="1" smtClean="0"/>
              <a:t>Wie wird abgemahnt?</a:t>
            </a:r>
            <a:endParaRPr lang="de-DE" sz="2800" smtClean="0"/>
          </a:p>
        </p:txBody>
      </p:sp>
      <p:sp>
        <p:nvSpPr>
          <p:cNvPr id="3075" name="Rectangle 3"/>
          <p:cNvSpPr>
            <a:spLocks noGrp="1" noChangeArrowheads="1"/>
          </p:cNvSpPr>
          <p:nvPr>
            <p:ph type="subTitle" idx="1"/>
          </p:nvPr>
        </p:nvSpPr>
        <p:spPr>
          <a:xfrm>
            <a:off x="1371600" y="1412875"/>
            <a:ext cx="6400800" cy="4225925"/>
          </a:xfrm>
        </p:spPr>
        <p:txBody>
          <a:bodyPr/>
          <a:lstStyle/>
          <a:p>
            <a:pPr algn="l" eaLnBrk="1" hangingPunct="1"/>
            <a:endParaRPr lang="de-DE" sz="2400" i="1" smtClean="0"/>
          </a:p>
          <a:p>
            <a:pPr algn="l" eaLnBrk="1" hangingPunct="1">
              <a:buFont typeface="Wingdings" pitchFamily="2" charset="2"/>
              <a:buChar char="Ø"/>
            </a:pPr>
            <a:r>
              <a:rPr lang="de-DE" sz="2000" smtClean="0"/>
              <a:t> die konkrete Feststellung des beanstandeten Verhaltens </a:t>
            </a:r>
          </a:p>
          <a:p>
            <a:pPr algn="l" eaLnBrk="1" hangingPunct="1">
              <a:buFont typeface="Wingdings" pitchFamily="2" charset="2"/>
              <a:buChar char="Ø"/>
            </a:pPr>
            <a:endParaRPr lang="de-DE" sz="2000" smtClean="0"/>
          </a:p>
          <a:p>
            <a:pPr algn="l" eaLnBrk="1" hangingPunct="1">
              <a:buFont typeface="Wingdings" pitchFamily="2" charset="2"/>
              <a:buChar char="Ø"/>
            </a:pPr>
            <a:r>
              <a:rPr lang="de-DE" sz="2000" smtClean="0"/>
              <a:t> die exakte Rüge der begangenen Pflichtverletzung</a:t>
            </a:r>
          </a:p>
          <a:p>
            <a:pPr algn="l" eaLnBrk="1" hangingPunct="1">
              <a:buFont typeface="Wingdings" pitchFamily="2" charset="2"/>
              <a:buChar char="Ø"/>
            </a:pPr>
            <a:endParaRPr lang="de-DE" sz="2000" smtClean="0"/>
          </a:p>
          <a:p>
            <a:pPr algn="l" eaLnBrk="1" hangingPunct="1">
              <a:buFont typeface="Wingdings" pitchFamily="2" charset="2"/>
              <a:buChar char="Ø"/>
            </a:pPr>
            <a:r>
              <a:rPr lang="de-DE" sz="2000" smtClean="0"/>
              <a:t> die eindringliche Aufforderung zu künftigem vertragsgetreuem Verhalten</a:t>
            </a:r>
          </a:p>
          <a:p>
            <a:pPr algn="l" eaLnBrk="1" hangingPunct="1">
              <a:buFont typeface="Wingdings" pitchFamily="2" charset="2"/>
              <a:buChar char="Ø"/>
            </a:pPr>
            <a:endParaRPr lang="de-DE" sz="2000" smtClean="0"/>
          </a:p>
          <a:p>
            <a:pPr algn="l" eaLnBrk="1" hangingPunct="1">
              <a:buFont typeface="Wingdings" pitchFamily="2" charset="2"/>
              <a:buChar char="Ø"/>
            </a:pPr>
            <a:r>
              <a:rPr lang="de-DE" sz="2000" smtClean="0"/>
              <a:t> die eindeutige Ankündigung arbeitsrechtlicher Konsequenzen für den Wiederholungsfall</a:t>
            </a:r>
          </a:p>
        </p:txBody>
      </p:sp>
      <p:pic>
        <p:nvPicPr>
          <p:cNvPr id="3076" name="Picture 4" descr="TM_RGB-OFFICE_22"/>
          <p:cNvPicPr>
            <a:picLocks noChangeAspect="1" noChangeArrowheads="1"/>
          </p:cNvPicPr>
          <p:nvPr/>
        </p:nvPicPr>
        <p:blipFill>
          <a:blip r:embed="rId2"/>
          <a:srcRect/>
          <a:stretch>
            <a:fillRect/>
          </a:stretch>
        </p:blipFill>
        <p:spPr bwMode="auto">
          <a:xfrm>
            <a:off x="7092950" y="5949950"/>
            <a:ext cx="1870075" cy="457200"/>
          </a:xfrm>
          <a:prstGeom prst="rect">
            <a:avLst/>
          </a:prstGeom>
          <a:noFill/>
          <a:ln w="9525">
            <a:noFill/>
            <a:miter lim="800000"/>
            <a:headEnd/>
            <a:tailEnd/>
          </a:ln>
        </p:spPr>
      </p:pic>
      <p:sp>
        <p:nvSpPr>
          <p:cNvPr id="3077" name="Text Box 5"/>
          <p:cNvSpPr txBox="1">
            <a:spLocks noChangeArrowheads="1"/>
          </p:cNvSpPr>
          <p:nvPr/>
        </p:nvSpPr>
        <p:spPr bwMode="auto">
          <a:xfrm>
            <a:off x="7524750" y="6524625"/>
            <a:ext cx="1423988" cy="158750"/>
          </a:xfrm>
          <a:prstGeom prst="rect">
            <a:avLst/>
          </a:prstGeom>
          <a:noFill/>
          <a:ln w="9525">
            <a:noFill/>
            <a:miter lim="800000"/>
            <a:headEnd/>
            <a:tailEnd/>
          </a:ln>
        </p:spPr>
        <p:txBody>
          <a:bodyPr lIns="0" tIns="0" rIns="0" bIns="0"/>
          <a:lstStyle/>
          <a:p>
            <a:r>
              <a:rPr lang="de-DE" sz="700">
                <a:solidFill>
                  <a:srgbClr val="526458"/>
                </a:solidFill>
                <a:latin typeface="Eurostile Demi" pitchFamily="2" charset="0"/>
              </a:rPr>
              <a:t>Rechtsanwaltskanzlei</a:t>
            </a:r>
          </a:p>
          <a:p>
            <a:endParaRPr lang="de-DE"/>
          </a:p>
        </p:txBody>
      </p:sp>
      <p:sp>
        <p:nvSpPr>
          <p:cNvPr id="3078" name="Text Box 6"/>
          <p:cNvSpPr txBox="1">
            <a:spLocks noChangeArrowheads="1"/>
          </p:cNvSpPr>
          <p:nvPr/>
        </p:nvSpPr>
        <p:spPr bwMode="auto">
          <a:xfrm>
            <a:off x="179388" y="6524625"/>
            <a:ext cx="2857500" cy="114300"/>
          </a:xfrm>
          <a:prstGeom prst="rect">
            <a:avLst/>
          </a:prstGeom>
          <a:noFill/>
          <a:ln w="9525">
            <a:noFill/>
            <a:miter lim="800000"/>
            <a:headEnd/>
            <a:tailEnd/>
          </a:ln>
        </p:spPr>
        <p:txBody>
          <a:bodyPr lIns="0" tIns="0" rIns="0" bIns="0"/>
          <a:lstStyle/>
          <a:p>
            <a:r>
              <a:rPr lang="de-DE" sz="600">
                <a:solidFill>
                  <a:srgbClr val="526458"/>
                </a:solidFill>
                <a:latin typeface="Eurostile Demi" pitchFamily="2" charset="0"/>
              </a:rPr>
              <a:t>Rechtsanwaltskanzlei Timmermann </a:t>
            </a:r>
            <a:r>
              <a:rPr lang="de-DE" sz="600" b="1">
                <a:solidFill>
                  <a:srgbClr val="526458"/>
                </a:solidFill>
                <a:latin typeface="Eurostile Demi" pitchFamily="2" charset="0"/>
              </a:rPr>
              <a:t>I</a:t>
            </a:r>
            <a:r>
              <a:rPr lang="de-DE" sz="600">
                <a:solidFill>
                  <a:srgbClr val="526458"/>
                </a:solidFill>
                <a:latin typeface="Eurostile Demi" pitchFamily="2" charset="0"/>
              </a:rPr>
              <a:t> Hubertusallee 16 </a:t>
            </a:r>
            <a:r>
              <a:rPr lang="de-DE" sz="600" b="1">
                <a:solidFill>
                  <a:srgbClr val="526458"/>
                </a:solidFill>
                <a:latin typeface="Eurostile Demi" pitchFamily="2" charset="0"/>
              </a:rPr>
              <a:t>I</a:t>
            </a:r>
            <a:r>
              <a:rPr lang="de-DE" sz="600">
                <a:solidFill>
                  <a:srgbClr val="526458"/>
                </a:solidFill>
                <a:latin typeface="Eurostile Demi" pitchFamily="2" charset="0"/>
              </a:rPr>
              <a:t> 14193 Berlin</a:t>
            </a:r>
            <a:endParaRPr lang="de-DE"/>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4213" y="404813"/>
            <a:ext cx="7772400" cy="1152525"/>
          </a:xfrm>
        </p:spPr>
        <p:txBody>
          <a:bodyPr/>
          <a:lstStyle/>
          <a:p>
            <a:pPr eaLnBrk="1" hangingPunct="1"/>
            <a:r>
              <a:rPr lang="de-DE" sz="2800" smtClean="0"/>
              <a:t>Wie schnell muss abgemahnt werden?</a:t>
            </a:r>
          </a:p>
        </p:txBody>
      </p:sp>
      <p:sp>
        <p:nvSpPr>
          <p:cNvPr id="39939" name="Rectangle 3"/>
          <p:cNvSpPr>
            <a:spLocks noGrp="1" noChangeArrowheads="1"/>
          </p:cNvSpPr>
          <p:nvPr>
            <p:ph type="subTitle" idx="1"/>
          </p:nvPr>
        </p:nvSpPr>
        <p:spPr>
          <a:xfrm>
            <a:off x="1403350" y="1484313"/>
            <a:ext cx="6400800" cy="4225925"/>
          </a:xfrm>
        </p:spPr>
        <p:txBody>
          <a:bodyPr/>
          <a:lstStyle/>
          <a:p>
            <a:pPr marL="838200" lvl="1" indent="-381000" eaLnBrk="1" hangingPunct="1">
              <a:lnSpc>
                <a:spcPct val="90000"/>
              </a:lnSpc>
              <a:defRPr/>
            </a:pPr>
            <a:r>
              <a:rPr lang="de-DE" sz="2000" dirty="0" smtClean="0"/>
              <a:t>  </a:t>
            </a:r>
            <a:endParaRPr lang="de-DE" sz="2200" b="1" dirty="0" smtClean="0"/>
          </a:p>
          <a:p>
            <a:pPr lvl="1" algn="l" eaLnBrk="1" hangingPunct="1">
              <a:buFont typeface="Wingdings" pitchFamily="2" charset="2"/>
              <a:buChar char="Ø"/>
              <a:defRPr/>
            </a:pPr>
            <a:r>
              <a:rPr lang="de-DE" sz="1800" dirty="0" smtClean="0">
                <a:ea typeface="+mn-ea"/>
                <a:cs typeface="+mn-cs"/>
              </a:rPr>
              <a:t> Lange Zeit war von Arbeitnehmerseite in Anspruch genommen worden, dass für die Erteilung der Abmahnung Regelfristen in Anlehnung an § 626 Abs. 2 BGB gelten sollten.</a:t>
            </a:r>
          </a:p>
          <a:p>
            <a:pPr algn="l" eaLnBrk="1" hangingPunct="1">
              <a:buFont typeface="Wingdings" pitchFamily="2" charset="2"/>
              <a:buChar char="Ø"/>
              <a:defRPr/>
            </a:pPr>
            <a:endParaRPr lang="de-DE" sz="2200" dirty="0" smtClean="0"/>
          </a:p>
          <a:p>
            <a:pPr lvl="1" algn="l" eaLnBrk="1" hangingPunct="1">
              <a:buFont typeface="Wingdings" pitchFamily="2" charset="2"/>
              <a:buChar char="Ø"/>
              <a:defRPr/>
            </a:pPr>
            <a:r>
              <a:rPr lang="de-DE" sz="1800" dirty="0" smtClean="0"/>
              <a:t> </a:t>
            </a:r>
            <a:r>
              <a:rPr lang="de-DE" sz="1800" dirty="0" smtClean="0">
                <a:ea typeface="+mn-ea"/>
                <a:cs typeface="+mn-cs"/>
              </a:rPr>
              <a:t>Das BAG hat dem ein Ende gemacht und festgestellt, dass es keine Regelausschlussfrist gibt, innerhalb derer der Arbeitgeber sein vertragliches Rügerecht ausüben muss.</a:t>
            </a:r>
          </a:p>
          <a:p>
            <a:pPr lvl="1" algn="l" eaLnBrk="1" hangingPunct="1">
              <a:buFont typeface="Wingdings" pitchFamily="2" charset="2"/>
              <a:buChar char="Ø"/>
              <a:defRPr/>
            </a:pPr>
            <a:endParaRPr lang="de-DE" sz="1800" dirty="0" smtClean="0">
              <a:ea typeface="+mn-ea"/>
              <a:cs typeface="+mn-cs"/>
            </a:endParaRPr>
          </a:p>
          <a:p>
            <a:pPr lvl="1" algn="l" eaLnBrk="1" hangingPunct="1">
              <a:buFont typeface="Wingdings" pitchFamily="2" charset="2"/>
              <a:buChar char="Ø"/>
              <a:defRPr/>
            </a:pPr>
            <a:r>
              <a:rPr lang="de-DE" sz="1800" dirty="0" smtClean="0">
                <a:ea typeface="+mn-ea"/>
                <a:cs typeface="+mn-cs"/>
              </a:rPr>
              <a:t> Aber Achtung: das Abmahnungsrecht kann verwirken</a:t>
            </a:r>
          </a:p>
        </p:txBody>
      </p:sp>
      <p:pic>
        <p:nvPicPr>
          <p:cNvPr id="18436" name="Picture 4" descr="TM_RGB-OFFICE_22"/>
          <p:cNvPicPr>
            <a:picLocks noChangeAspect="1" noChangeArrowheads="1"/>
          </p:cNvPicPr>
          <p:nvPr/>
        </p:nvPicPr>
        <p:blipFill>
          <a:blip r:embed="rId2"/>
          <a:srcRect/>
          <a:stretch>
            <a:fillRect/>
          </a:stretch>
        </p:blipFill>
        <p:spPr bwMode="auto">
          <a:xfrm>
            <a:off x="7092950" y="5949950"/>
            <a:ext cx="1870075" cy="457200"/>
          </a:xfrm>
          <a:prstGeom prst="rect">
            <a:avLst/>
          </a:prstGeom>
          <a:noFill/>
          <a:ln w="9525">
            <a:noFill/>
            <a:miter lim="800000"/>
            <a:headEnd/>
            <a:tailEnd/>
          </a:ln>
        </p:spPr>
      </p:pic>
      <p:sp>
        <p:nvSpPr>
          <p:cNvPr id="18437" name="Text Box 5"/>
          <p:cNvSpPr txBox="1">
            <a:spLocks noChangeArrowheads="1"/>
          </p:cNvSpPr>
          <p:nvPr/>
        </p:nvSpPr>
        <p:spPr bwMode="auto">
          <a:xfrm>
            <a:off x="7524750" y="6524625"/>
            <a:ext cx="1423988" cy="158750"/>
          </a:xfrm>
          <a:prstGeom prst="rect">
            <a:avLst/>
          </a:prstGeom>
          <a:noFill/>
          <a:ln w="9525">
            <a:noFill/>
            <a:miter lim="800000"/>
            <a:headEnd/>
            <a:tailEnd/>
          </a:ln>
        </p:spPr>
        <p:txBody>
          <a:bodyPr lIns="0" tIns="0" rIns="0" bIns="0"/>
          <a:lstStyle/>
          <a:p>
            <a:r>
              <a:rPr lang="de-DE" sz="700">
                <a:solidFill>
                  <a:srgbClr val="526458"/>
                </a:solidFill>
                <a:latin typeface="Eurostile Demi" pitchFamily="2" charset="0"/>
              </a:rPr>
              <a:t>Rechtsanwaltskanzlei</a:t>
            </a:r>
          </a:p>
          <a:p>
            <a:endParaRPr lang="de-DE"/>
          </a:p>
        </p:txBody>
      </p:sp>
      <p:sp>
        <p:nvSpPr>
          <p:cNvPr id="18438" name="Text Box 6"/>
          <p:cNvSpPr txBox="1">
            <a:spLocks noChangeArrowheads="1"/>
          </p:cNvSpPr>
          <p:nvPr/>
        </p:nvSpPr>
        <p:spPr bwMode="auto">
          <a:xfrm>
            <a:off x="179388" y="6524625"/>
            <a:ext cx="2857500" cy="114300"/>
          </a:xfrm>
          <a:prstGeom prst="rect">
            <a:avLst/>
          </a:prstGeom>
          <a:noFill/>
          <a:ln w="9525">
            <a:noFill/>
            <a:miter lim="800000"/>
            <a:headEnd/>
            <a:tailEnd/>
          </a:ln>
        </p:spPr>
        <p:txBody>
          <a:bodyPr lIns="0" tIns="0" rIns="0" bIns="0"/>
          <a:lstStyle/>
          <a:p>
            <a:r>
              <a:rPr lang="de-DE" sz="600">
                <a:solidFill>
                  <a:srgbClr val="526458"/>
                </a:solidFill>
                <a:latin typeface="Eurostile Demi" pitchFamily="2" charset="0"/>
              </a:rPr>
              <a:t>Rechtsanwaltskanzlei Timmermann </a:t>
            </a:r>
            <a:r>
              <a:rPr lang="de-DE" sz="600" b="1">
                <a:solidFill>
                  <a:srgbClr val="526458"/>
                </a:solidFill>
                <a:latin typeface="Eurostile Demi" pitchFamily="2" charset="0"/>
              </a:rPr>
              <a:t>I</a:t>
            </a:r>
            <a:r>
              <a:rPr lang="de-DE" sz="600">
                <a:solidFill>
                  <a:srgbClr val="526458"/>
                </a:solidFill>
                <a:latin typeface="Eurostile Demi" pitchFamily="2" charset="0"/>
              </a:rPr>
              <a:t> Hubertusallee 16 </a:t>
            </a:r>
            <a:r>
              <a:rPr lang="de-DE" sz="600" b="1">
                <a:solidFill>
                  <a:srgbClr val="526458"/>
                </a:solidFill>
                <a:latin typeface="Eurostile Demi" pitchFamily="2" charset="0"/>
              </a:rPr>
              <a:t>I</a:t>
            </a:r>
            <a:r>
              <a:rPr lang="de-DE" sz="600">
                <a:solidFill>
                  <a:srgbClr val="526458"/>
                </a:solidFill>
                <a:latin typeface="Eurostile Demi" pitchFamily="2" charset="0"/>
              </a:rPr>
              <a:t> 14193 Berlin</a:t>
            </a:r>
            <a:endParaRPr lang="de-DE"/>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4213" y="404813"/>
            <a:ext cx="7772400" cy="1152525"/>
          </a:xfrm>
        </p:spPr>
        <p:txBody>
          <a:bodyPr/>
          <a:lstStyle/>
          <a:p>
            <a:pPr eaLnBrk="1" hangingPunct="1"/>
            <a:r>
              <a:rPr lang="de-DE" sz="2800" b="1" smtClean="0">
                <a:solidFill>
                  <a:schemeClr val="tx1"/>
                </a:solidFill>
              </a:rPr>
              <a:t>Wer darf abmahnen?</a:t>
            </a:r>
            <a:endParaRPr lang="de-DE" sz="2800" smtClean="0">
              <a:solidFill>
                <a:schemeClr val="tx1"/>
              </a:solidFill>
            </a:endParaRPr>
          </a:p>
        </p:txBody>
      </p:sp>
      <p:sp>
        <p:nvSpPr>
          <p:cNvPr id="19459" name="Rectangle 3"/>
          <p:cNvSpPr>
            <a:spLocks noGrp="1" noChangeArrowheads="1"/>
          </p:cNvSpPr>
          <p:nvPr>
            <p:ph type="subTitle" idx="1"/>
          </p:nvPr>
        </p:nvSpPr>
        <p:spPr>
          <a:xfrm>
            <a:off x="1403350" y="1484313"/>
            <a:ext cx="6400800" cy="4225925"/>
          </a:xfrm>
        </p:spPr>
        <p:txBody>
          <a:bodyPr/>
          <a:lstStyle/>
          <a:p>
            <a:pPr marL="838200" lvl="1" indent="-381000" eaLnBrk="1" hangingPunct="1">
              <a:lnSpc>
                <a:spcPct val="90000"/>
              </a:lnSpc>
            </a:pPr>
            <a:r>
              <a:rPr lang="de-DE" sz="2000" smtClean="0"/>
              <a:t>  </a:t>
            </a:r>
            <a:endParaRPr lang="de-DE" sz="2000" b="1" smtClean="0"/>
          </a:p>
          <a:p>
            <a:pPr eaLnBrk="1" hangingPunct="1"/>
            <a:r>
              <a:rPr lang="de-DE" smtClean="0"/>
              <a:t> </a:t>
            </a:r>
            <a:endParaRPr lang="de-DE" sz="4000" smtClean="0"/>
          </a:p>
          <a:p>
            <a:pPr eaLnBrk="1" hangingPunct="1"/>
            <a:r>
              <a:rPr lang="de-DE" sz="2400" smtClean="0"/>
              <a:t>Abmahnungsberechtigt ist nicht nur, wer kündigungsberechtigt ist; vielmehr ist jeder Vorgesetzte befugt, dem gegenüber dem Arbeitnehmer das Weisungsrecht zusteht.</a:t>
            </a:r>
          </a:p>
        </p:txBody>
      </p:sp>
      <p:pic>
        <p:nvPicPr>
          <p:cNvPr id="19460" name="Picture 4" descr="TM_RGB-OFFICE_22"/>
          <p:cNvPicPr>
            <a:picLocks noChangeAspect="1" noChangeArrowheads="1"/>
          </p:cNvPicPr>
          <p:nvPr/>
        </p:nvPicPr>
        <p:blipFill>
          <a:blip r:embed="rId2"/>
          <a:srcRect/>
          <a:stretch>
            <a:fillRect/>
          </a:stretch>
        </p:blipFill>
        <p:spPr bwMode="auto">
          <a:xfrm>
            <a:off x="7092950" y="5949950"/>
            <a:ext cx="1870075" cy="457200"/>
          </a:xfrm>
          <a:prstGeom prst="rect">
            <a:avLst/>
          </a:prstGeom>
          <a:noFill/>
          <a:ln w="9525">
            <a:noFill/>
            <a:miter lim="800000"/>
            <a:headEnd/>
            <a:tailEnd/>
          </a:ln>
        </p:spPr>
      </p:pic>
      <p:sp>
        <p:nvSpPr>
          <p:cNvPr id="19461" name="Text Box 5"/>
          <p:cNvSpPr txBox="1">
            <a:spLocks noChangeArrowheads="1"/>
          </p:cNvSpPr>
          <p:nvPr/>
        </p:nvSpPr>
        <p:spPr bwMode="auto">
          <a:xfrm>
            <a:off x="7524750" y="6524625"/>
            <a:ext cx="1423988" cy="158750"/>
          </a:xfrm>
          <a:prstGeom prst="rect">
            <a:avLst/>
          </a:prstGeom>
          <a:noFill/>
          <a:ln w="9525">
            <a:noFill/>
            <a:miter lim="800000"/>
            <a:headEnd/>
            <a:tailEnd/>
          </a:ln>
        </p:spPr>
        <p:txBody>
          <a:bodyPr lIns="0" tIns="0" rIns="0" bIns="0"/>
          <a:lstStyle/>
          <a:p>
            <a:r>
              <a:rPr lang="de-DE" sz="700">
                <a:solidFill>
                  <a:srgbClr val="526458"/>
                </a:solidFill>
                <a:latin typeface="Eurostile Demi" pitchFamily="2" charset="0"/>
              </a:rPr>
              <a:t>Rechtsanwaltskanzlei</a:t>
            </a:r>
          </a:p>
          <a:p>
            <a:endParaRPr lang="de-DE"/>
          </a:p>
        </p:txBody>
      </p:sp>
      <p:sp>
        <p:nvSpPr>
          <p:cNvPr id="19462" name="Text Box 6"/>
          <p:cNvSpPr txBox="1">
            <a:spLocks noChangeArrowheads="1"/>
          </p:cNvSpPr>
          <p:nvPr/>
        </p:nvSpPr>
        <p:spPr bwMode="auto">
          <a:xfrm>
            <a:off x="179388" y="6524625"/>
            <a:ext cx="2857500" cy="114300"/>
          </a:xfrm>
          <a:prstGeom prst="rect">
            <a:avLst/>
          </a:prstGeom>
          <a:noFill/>
          <a:ln w="9525">
            <a:noFill/>
            <a:miter lim="800000"/>
            <a:headEnd/>
            <a:tailEnd/>
          </a:ln>
        </p:spPr>
        <p:txBody>
          <a:bodyPr lIns="0" tIns="0" rIns="0" bIns="0"/>
          <a:lstStyle/>
          <a:p>
            <a:r>
              <a:rPr lang="de-DE" sz="600">
                <a:solidFill>
                  <a:srgbClr val="526458"/>
                </a:solidFill>
                <a:latin typeface="Eurostile Demi" pitchFamily="2" charset="0"/>
              </a:rPr>
              <a:t>Rechtsanwaltskanzlei Timmermann </a:t>
            </a:r>
            <a:r>
              <a:rPr lang="de-DE" sz="600" b="1">
                <a:solidFill>
                  <a:srgbClr val="526458"/>
                </a:solidFill>
                <a:latin typeface="Eurostile Demi" pitchFamily="2" charset="0"/>
              </a:rPr>
              <a:t>I</a:t>
            </a:r>
            <a:r>
              <a:rPr lang="de-DE" sz="600">
                <a:solidFill>
                  <a:srgbClr val="526458"/>
                </a:solidFill>
                <a:latin typeface="Eurostile Demi" pitchFamily="2" charset="0"/>
              </a:rPr>
              <a:t> Hubertusallee 16 </a:t>
            </a:r>
            <a:r>
              <a:rPr lang="de-DE" sz="600" b="1">
                <a:solidFill>
                  <a:srgbClr val="526458"/>
                </a:solidFill>
                <a:latin typeface="Eurostile Demi" pitchFamily="2" charset="0"/>
              </a:rPr>
              <a:t>I</a:t>
            </a:r>
            <a:r>
              <a:rPr lang="de-DE" sz="600">
                <a:solidFill>
                  <a:srgbClr val="526458"/>
                </a:solidFill>
                <a:latin typeface="Eurostile Demi" pitchFamily="2" charset="0"/>
              </a:rPr>
              <a:t> 14193 Berlin</a:t>
            </a:r>
            <a:endParaRPr lang="de-DE"/>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84213" y="404813"/>
            <a:ext cx="7772400" cy="1152525"/>
          </a:xfrm>
        </p:spPr>
        <p:txBody>
          <a:bodyPr/>
          <a:lstStyle/>
          <a:p>
            <a:pPr eaLnBrk="1" hangingPunct="1"/>
            <a:r>
              <a:rPr lang="de-DE" sz="2800" b="1" smtClean="0">
                <a:solidFill>
                  <a:schemeClr val="tx1"/>
                </a:solidFill>
              </a:rPr>
              <a:t>Haltbarkeit der Abmahnung?</a:t>
            </a:r>
            <a:endParaRPr lang="de-DE" sz="2800" smtClean="0">
              <a:solidFill>
                <a:schemeClr val="tx1"/>
              </a:solidFill>
            </a:endParaRPr>
          </a:p>
        </p:txBody>
      </p:sp>
      <p:sp>
        <p:nvSpPr>
          <p:cNvPr id="20483" name="Rectangle 3"/>
          <p:cNvSpPr>
            <a:spLocks noGrp="1" noChangeArrowheads="1"/>
          </p:cNvSpPr>
          <p:nvPr>
            <p:ph type="subTitle" idx="1"/>
          </p:nvPr>
        </p:nvSpPr>
        <p:spPr>
          <a:xfrm>
            <a:off x="1403350" y="1484313"/>
            <a:ext cx="6400800" cy="4225925"/>
          </a:xfrm>
        </p:spPr>
        <p:txBody>
          <a:bodyPr/>
          <a:lstStyle/>
          <a:p>
            <a:pPr algn="l" eaLnBrk="1" hangingPunct="1">
              <a:buFont typeface="Wingdings" pitchFamily="2" charset="2"/>
              <a:buChar char="Ø"/>
            </a:pPr>
            <a:r>
              <a:rPr lang="de-DE" sz="1600" smtClean="0"/>
              <a:t>Es gibt keine Regelfrist, innerhalb derer der Rückgriff auf eine Abmahnung zur Begründung einer Kündigung noch oder nicht mehr zulässig sein soll.</a:t>
            </a:r>
          </a:p>
          <a:p>
            <a:pPr algn="l" eaLnBrk="1" hangingPunct="1">
              <a:buFont typeface="Wingdings" pitchFamily="2" charset="2"/>
              <a:buChar char="Ø"/>
            </a:pPr>
            <a:endParaRPr lang="de-DE" sz="1600" smtClean="0"/>
          </a:p>
          <a:p>
            <a:pPr algn="l" eaLnBrk="1" hangingPunct="1">
              <a:buFont typeface="Wingdings" pitchFamily="2" charset="2"/>
              <a:buChar char="Ø"/>
            </a:pPr>
            <a:r>
              <a:rPr lang="de-DE" sz="1600" smtClean="0"/>
              <a:t>Wie lange die Abmahnung haltbar ist kann nur  aufgrund aller Umstände des Einzelfalles beurteilt werden.</a:t>
            </a:r>
          </a:p>
          <a:p>
            <a:pPr algn="l" eaLnBrk="1" hangingPunct="1"/>
            <a:endParaRPr lang="de-DE" sz="1600" smtClean="0"/>
          </a:p>
          <a:p>
            <a:pPr algn="l" eaLnBrk="1" hangingPunct="1">
              <a:buFont typeface="Wingdings" pitchFamily="2" charset="2"/>
              <a:buChar char="Ø"/>
            </a:pPr>
            <a:r>
              <a:rPr lang="de-DE" sz="1600" smtClean="0"/>
              <a:t>Der 2. und der 7. Senat des BAG haben die Auffassung des LAG Hamm verworfen wonach regelmäßig nach zwei Jahren die Wirkungslosigkeit anzunehmen sei.</a:t>
            </a:r>
          </a:p>
          <a:p>
            <a:pPr algn="l" eaLnBrk="1" hangingPunct="1"/>
            <a:r>
              <a:rPr lang="de-DE" sz="1600" smtClean="0"/>
              <a:t> </a:t>
            </a:r>
          </a:p>
          <a:p>
            <a:pPr algn="l" eaLnBrk="1" hangingPunct="1">
              <a:buFont typeface="Wingdings" pitchFamily="2" charset="2"/>
              <a:buChar char="Ø"/>
            </a:pPr>
            <a:r>
              <a:rPr lang="de-DE" sz="1600" smtClean="0"/>
              <a:t>Also wird in jedem Einzelfall zu gewichten sein ob die Abmahnung noch ihre Haltbarkeit besitzt und zur Begründung der Kündigung noch herangezogen werden kann.</a:t>
            </a:r>
          </a:p>
          <a:p>
            <a:pPr algn="l" eaLnBrk="1" hangingPunct="1"/>
            <a:r>
              <a:rPr lang="de-DE" sz="1600" smtClean="0"/>
              <a:t> </a:t>
            </a:r>
          </a:p>
        </p:txBody>
      </p:sp>
      <p:pic>
        <p:nvPicPr>
          <p:cNvPr id="20484" name="Picture 4" descr="TM_RGB-OFFICE_22"/>
          <p:cNvPicPr>
            <a:picLocks noChangeAspect="1" noChangeArrowheads="1"/>
          </p:cNvPicPr>
          <p:nvPr/>
        </p:nvPicPr>
        <p:blipFill>
          <a:blip r:embed="rId2"/>
          <a:srcRect/>
          <a:stretch>
            <a:fillRect/>
          </a:stretch>
        </p:blipFill>
        <p:spPr bwMode="auto">
          <a:xfrm>
            <a:off x="7092950" y="5949950"/>
            <a:ext cx="1870075" cy="457200"/>
          </a:xfrm>
          <a:prstGeom prst="rect">
            <a:avLst/>
          </a:prstGeom>
          <a:noFill/>
          <a:ln w="9525">
            <a:noFill/>
            <a:miter lim="800000"/>
            <a:headEnd/>
            <a:tailEnd/>
          </a:ln>
        </p:spPr>
      </p:pic>
      <p:sp>
        <p:nvSpPr>
          <p:cNvPr id="20485" name="Text Box 5"/>
          <p:cNvSpPr txBox="1">
            <a:spLocks noChangeArrowheads="1"/>
          </p:cNvSpPr>
          <p:nvPr/>
        </p:nvSpPr>
        <p:spPr bwMode="auto">
          <a:xfrm>
            <a:off x="7524750" y="6524625"/>
            <a:ext cx="1423988" cy="158750"/>
          </a:xfrm>
          <a:prstGeom prst="rect">
            <a:avLst/>
          </a:prstGeom>
          <a:noFill/>
          <a:ln w="9525">
            <a:noFill/>
            <a:miter lim="800000"/>
            <a:headEnd/>
            <a:tailEnd/>
          </a:ln>
        </p:spPr>
        <p:txBody>
          <a:bodyPr lIns="0" tIns="0" rIns="0" bIns="0"/>
          <a:lstStyle/>
          <a:p>
            <a:r>
              <a:rPr lang="de-DE" sz="700">
                <a:solidFill>
                  <a:srgbClr val="526458"/>
                </a:solidFill>
                <a:latin typeface="Eurostile Demi" pitchFamily="2" charset="0"/>
              </a:rPr>
              <a:t>Rechtsanwaltskanzlei</a:t>
            </a:r>
          </a:p>
          <a:p>
            <a:endParaRPr lang="de-DE"/>
          </a:p>
        </p:txBody>
      </p:sp>
      <p:sp>
        <p:nvSpPr>
          <p:cNvPr id="20486" name="Text Box 6"/>
          <p:cNvSpPr txBox="1">
            <a:spLocks noChangeArrowheads="1"/>
          </p:cNvSpPr>
          <p:nvPr/>
        </p:nvSpPr>
        <p:spPr bwMode="auto">
          <a:xfrm>
            <a:off x="179388" y="6524625"/>
            <a:ext cx="2857500" cy="114300"/>
          </a:xfrm>
          <a:prstGeom prst="rect">
            <a:avLst/>
          </a:prstGeom>
          <a:noFill/>
          <a:ln w="9525">
            <a:noFill/>
            <a:miter lim="800000"/>
            <a:headEnd/>
            <a:tailEnd/>
          </a:ln>
        </p:spPr>
        <p:txBody>
          <a:bodyPr lIns="0" tIns="0" rIns="0" bIns="0"/>
          <a:lstStyle/>
          <a:p>
            <a:r>
              <a:rPr lang="de-DE" sz="600">
                <a:solidFill>
                  <a:srgbClr val="526458"/>
                </a:solidFill>
                <a:latin typeface="Eurostile Demi" pitchFamily="2" charset="0"/>
              </a:rPr>
              <a:t>Rechtsanwaltskanzlei Timmermann </a:t>
            </a:r>
            <a:r>
              <a:rPr lang="de-DE" sz="600" b="1">
                <a:solidFill>
                  <a:srgbClr val="526458"/>
                </a:solidFill>
                <a:latin typeface="Eurostile Demi" pitchFamily="2" charset="0"/>
              </a:rPr>
              <a:t>I</a:t>
            </a:r>
            <a:r>
              <a:rPr lang="de-DE" sz="600">
                <a:solidFill>
                  <a:srgbClr val="526458"/>
                </a:solidFill>
                <a:latin typeface="Eurostile Demi" pitchFamily="2" charset="0"/>
              </a:rPr>
              <a:t> Hubertusallee 16 </a:t>
            </a:r>
            <a:r>
              <a:rPr lang="de-DE" sz="600" b="1">
                <a:solidFill>
                  <a:srgbClr val="526458"/>
                </a:solidFill>
                <a:latin typeface="Eurostile Demi" pitchFamily="2" charset="0"/>
              </a:rPr>
              <a:t>I</a:t>
            </a:r>
            <a:r>
              <a:rPr lang="de-DE" sz="600">
                <a:solidFill>
                  <a:srgbClr val="526458"/>
                </a:solidFill>
                <a:latin typeface="Eurostile Demi" pitchFamily="2" charset="0"/>
              </a:rPr>
              <a:t> 14193 Berlin</a:t>
            </a:r>
            <a:endParaRPr lang="de-DE"/>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84213" y="404813"/>
            <a:ext cx="7772400" cy="1152525"/>
          </a:xfrm>
        </p:spPr>
        <p:txBody>
          <a:bodyPr/>
          <a:lstStyle/>
          <a:p>
            <a:pPr eaLnBrk="1" hangingPunct="1"/>
            <a:r>
              <a:rPr lang="de-DE" sz="2800" b="1" smtClean="0">
                <a:solidFill>
                  <a:schemeClr val="tx1"/>
                </a:solidFill>
              </a:rPr>
              <a:t>Fehlerfolgen</a:t>
            </a:r>
            <a:endParaRPr lang="de-DE" sz="2800" smtClean="0">
              <a:solidFill>
                <a:schemeClr val="tx1"/>
              </a:solidFill>
            </a:endParaRPr>
          </a:p>
        </p:txBody>
      </p:sp>
      <p:sp>
        <p:nvSpPr>
          <p:cNvPr id="21507" name="Rectangle 3"/>
          <p:cNvSpPr>
            <a:spLocks noGrp="1" noChangeArrowheads="1"/>
          </p:cNvSpPr>
          <p:nvPr>
            <p:ph type="subTitle" idx="1"/>
          </p:nvPr>
        </p:nvSpPr>
        <p:spPr>
          <a:xfrm>
            <a:off x="1403350" y="1484313"/>
            <a:ext cx="6400800" cy="4225925"/>
          </a:xfrm>
        </p:spPr>
        <p:txBody>
          <a:bodyPr/>
          <a:lstStyle/>
          <a:p>
            <a:pPr marL="381000" indent="-381000" algn="l" eaLnBrk="1" hangingPunct="1"/>
            <a:endParaRPr lang="de-DE" sz="1600" smtClean="0"/>
          </a:p>
          <a:p>
            <a:pPr marL="381000" indent="-381000" algn="l" eaLnBrk="1" hangingPunct="1">
              <a:buFont typeface="Wingdings" pitchFamily="2" charset="2"/>
              <a:buChar char="Ø"/>
            </a:pPr>
            <a:r>
              <a:rPr lang="de-DE" sz="1600" smtClean="0"/>
              <a:t>Rücknahmeanspruch in Bezug auf eine missbilligende Äußerung des Arbeitgebers </a:t>
            </a:r>
          </a:p>
          <a:p>
            <a:pPr marL="381000" indent="-381000" algn="l" eaLnBrk="1" hangingPunct="1">
              <a:buFont typeface="Wingdings" pitchFamily="2" charset="2"/>
              <a:buChar char="Ø"/>
            </a:pPr>
            <a:r>
              <a:rPr lang="de-DE" sz="1600" smtClean="0"/>
              <a:t>Anspruch auf Entfernung aus den Personalakten, wenn die Abmahnung unrichtige Tatsachenbehauptungen enthält, die den Arbeitnehmer in seiner Rechtsstellung und in seinem beruflichen Fortkommen beeinträchtigen können; dies folgt aus dem Gedanken von Treu und Glauben. </a:t>
            </a:r>
          </a:p>
          <a:p>
            <a:pPr marL="381000" indent="-381000" algn="l" eaLnBrk="1" hangingPunct="1">
              <a:buFont typeface="Wingdings" pitchFamily="2" charset="2"/>
              <a:buChar char="Ø"/>
            </a:pPr>
            <a:r>
              <a:rPr lang="de-DE" sz="1600" smtClean="0"/>
              <a:t>Der Arbeitnehmer ist in seinem Persönlichkeitsrecht verletzt und habe entsprechend §§ 242, 1004 BGB Anspruch auf Widerruf bzw. Beseitigung der Beeinträchtigung.</a:t>
            </a:r>
          </a:p>
          <a:p>
            <a:pPr marL="381000" indent="-381000" algn="l" eaLnBrk="1" hangingPunct="1">
              <a:buFont typeface="Wingdings" pitchFamily="2" charset="2"/>
              <a:buChar char="Ø"/>
            </a:pPr>
            <a:r>
              <a:rPr lang="de-DE" sz="1600" smtClean="0"/>
              <a:t>Ist die Abmahnung nur mündlich erteilt, so kommt nur eine Klage auf Rücknahme in Betracht.</a:t>
            </a:r>
          </a:p>
        </p:txBody>
      </p:sp>
      <p:pic>
        <p:nvPicPr>
          <p:cNvPr id="21508" name="Picture 4" descr="TM_RGB-OFFICE_22"/>
          <p:cNvPicPr>
            <a:picLocks noChangeAspect="1" noChangeArrowheads="1"/>
          </p:cNvPicPr>
          <p:nvPr/>
        </p:nvPicPr>
        <p:blipFill>
          <a:blip r:embed="rId2"/>
          <a:srcRect/>
          <a:stretch>
            <a:fillRect/>
          </a:stretch>
        </p:blipFill>
        <p:spPr bwMode="auto">
          <a:xfrm>
            <a:off x="7092950" y="5949950"/>
            <a:ext cx="1870075" cy="457200"/>
          </a:xfrm>
          <a:prstGeom prst="rect">
            <a:avLst/>
          </a:prstGeom>
          <a:noFill/>
          <a:ln w="9525">
            <a:noFill/>
            <a:miter lim="800000"/>
            <a:headEnd/>
            <a:tailEnd/>
          </a:ln>
        </p:spPr>
      </p:pic>
      <p:sp>
        <p:nvSpPr>
          <p:cNvPr id="21509" name="Text Box 5"/>
          <p:cNvSpPr txBox="1">
            <a:spLocks noChangeArrowheads="1"/>
          </p:cNvSpPr>
          <p:nvPr/>
        </p:nvSpPr>
        <p:spPr bwMode="auto">
          <a:xfrm>
            <a:off x="7524750" y="6524625"/>
            <a:ext cx="1423988" cy="158750"/>
          </a:xfrm>
          <a:prstGeom prst="rect">
            <a:avLst/>
          </a:prstGeom>
          <a:noFill/>
          <a:ln w="9525">
            <a:noFill/>
            <a:miter lim="800000"/>
            <a:headEnd/>
            <a:tailEnd/>
          </a:ln>
        </p:spPr>
        <p:txBody>
          <a:bodyPr lIns="0" tIns="0" rIns="0" bIns="0"/>
          <a:lstStyle/>
          <a:p>
            <a:r>
              <a:rPr lang="de-DE" sz="700">
                <a:solidFill>
                  <a:srgbClr val="526458"/>
                </a:solidFill>
                <a:latin typeface="Eurostile Demi" pitchFamily="2" charset="0"/>
              </a:rPr>
              <a:t>Rechtsanwaltskanzlei</a:t>
            </a:r>
          </a:p>
          <a:p>
            <a:endParaRPr lang="de-DE"/>
          </a:p>
        </p:txBody>
      </p:sp>
      <p:sp>
        <p:nvSpPr>
          <p:cNvPr id="21510" name="Text Box 6"/>
          <p:cNvSpPr txBox="1">
            <a:spLocks noChangeArrowheads="1"/>
          </p:cNvSpPr>
          <p:nvPr/>
        </p:nvSpPr>
        <p:spPr bwMode="auto">
          <a:xfrm>
            <a:off x="179388" y="6524625"/>
            <a:ext cx="2857500" cy="114300"/>
          </a:xfrm>
          <a:prstGeom prst="rect">
            <a:avLst/>
          </a:prstGeom>
          <a:noFill/>
          <a:ln w="9525">
            <a:noFill/>
            <a:miter lim="800000"/>
            <a:headEnd/>
            <a:tailEnd/>
          </a:ln>
        </p:spPr>
        <p:txBody>
          <a:bodyPr lIns="0" tIns="0" rIns="0" bIns="0"/>
          <a:lstStyle/>
          <a:p>
            <a:r>
              <a:rPr lang="de-DE" sz="600">
                <a:solidFill>
                  <a:srgbClr val="526458"/>
                </a:solidFill>
                <a:latin typeface="Eurostile Demi" pitchFamily="2" charset="0"/>
              </a:rPr>
              <a:t>Rechtsanwaltskanzlei Timmermann </a:t>
            </a:r>
            <a:r>
              <a:rPr lang="de-DE" sz="600" b="1">
                <a:solidFill>
                  <a:srgbClr val="526458"/>
                </a:solidFill>
                <a:latin typeface="Eurostile Demi" pitchFamily="2" charset="0"/>
              </a:rPr>
              <a:t>I</a:t>
            </a:r>
            <a:r>
              <a:rPr lang="de-DE" sz="600">
                <a:solidFill>
                  <a:srgbClr val="526458"/>
                </a:solidFill>
                <a:latin typeface="Eurostile Demi" pitchFamily="2" charset="0"/>
              </a:rPr>
              <a:t> Hubertusallee 16 </a:t>
            </a:r>
            <a:r>
              <a:rPr lang="de-DE" sz="600" b="1">
                <a:solidFill>
                  <a:srgbClr val="526458"/>
                </a:solidFill>
                <a:latin typeface="Eurostile Demi" pitchFamily="2" charset="0"/>
              </a:rPr>
              <a:t>I</a:t>
            </a:r>
            <a:r>
              <a:rPr lang="de-DE" sz="600">
                <a:solidFill>
                  <a:srgbClr val="526458"/>
                </a:solidFill>
                <a:latin typeface="Eurostile Demi" pitchFamily="2" charset="0"/>
              </a:rPr>
              <a:t> 14193 Berlin</a:t>
            </a:r>
            <a:endParaRPr lang="de-DE"/>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684213" y="404813"/>
            <a:ext cx="7772400" cy="1152525"/>
          </a:xfrm>
        </p:spPr>
        <p:txBody>
          <a:bodyPr/>
          <a:lstStyle/>
          <a:p>
            <a:pPr eaLnBrk="1" hangingPunct="1"/>
            <a:r>
              <a:rPr lang="de-DE" sz="2400" smtClean="0">
                <a:solidFill>
                  <a:schemeClr val="tx1"/>
                </a:solidFill>
              </a:rPr>
              <a:t>Als</a:t>
            </a:r>
            <a:r>
              <a:rPr lang="de-DE" sz="2400" b="1" smtClean="0">
                <a:solidFill>
                  <a:schemeClr val="tx1"/>
                </a:solidFill>
              </a:rPr>
              <a:t> Gegenmaßnahmen</a:t>
            </a:r>
            <a:r>
              <a:rPr lang="de-DE" sz="2400" smtClean="0">
                <a:solidFill>
                  <a:schemeClr val="tx1"/>
                </a:solidFill>
              </a:rPr>
              <a:t> kommen in Betracht:</a:t>
            </a:r>
          </a:p>
        </p:txBody>
      </p:sp>
      <p:sp>
        <p:nvSpPr>
          <p:cNvPr id="22531" name="Rectangle 3"/>
          <p:cNvSpPr>
            <a:spLocks noGrp="1" noChangeArrowheads="1"/>
          </p:cNvSpPr>
          <p:nvPr>
            <p:ph type="subTitle" idx="1"/>
          </p:nvPr>
        </p:nvSpPr>
        <p:spPr>
          <a:xfrm>
            <a:off x="1403350" y="1773238"/>
            <a:ext cx="6400800" cy="3937000"/>
          </a:xfrm>
        </p:spPr>
        <p:txBody>
          <a:bodyPr/>
          <a:lstStyle/>
          <a:p>
            <a:pPr marL="636588" lvl="1" eaLnBrk="1" hangingPunct="1"/>
            <a:r>
              <a:rPr lang="de-DE" sz="2000" smtClean="0"/>
              <a:t>  </a:t>
            </a:r>
            <a:endParaRPr lang="de-DE" sz="2000" b="1" smtClean="0"/>
          </a:p>
          <a:p>
            <a:pPr eaLnBrk="1" hangingPunct="1"/>
            <a:r>
              <a:rPr lang="de-DE" sz="2000" smtClean="0"/>
              <a:t> </a:t>
            </a:r>
          </a:p>
          <a:p>
            <a:pPr algn="l" eaLnBrk="1" hangingPunct="1">
              <a:buFont typeface="Wingdings" pitchFamily="2" charset="2"/>
              <a:buChar char="Ø"/>
            </a:pPr>
            <a:r>
              <a:rPr lang="de-DE" sz="2000" smtClean="0"/>
              <a:t> die Gegendarstellung des Arbeitnehmers zu dem abgemahnten Sachverhalt und das Verlangen, diese Gegendarstellung in die Personalakten aufzunehmen</a:t>
            </a:r>
          </a:p>
          <a:p>
            <a:pPr algn="l" eaLnBrk="1" hangingPunct="1">
              <a:buFont typeface="Wingdings" pitchFamily="2" charset="2"/>
              <a:buChar char="Ø"/>
            </a:pPr>
            <a:endParaRPr lang="de-DE" sz="2000" smtClean="0"/>
          </a:p>
          <a:p>
            <a:pPr algn="l" eaLnBrk="1" hangingPunct="1">
              <a:buFont typeface="Wingdings" pitchFamily="2" charset="2"/>
              <a:buChar char="Ø"/>
            </a:pPr>
            <a:r>
              <a:rPr lang="de-DE" sz="2000" smtClean="0"/>
              <a:t> das Beschwerderecht des Arbeitnehmers nach §§ 84, 85 BetrVG aufgrund dessen gegebenenfalls der Betriebsrat für den Arbeitnehmer tätig werden muss.</a:t>
            </a:r>
          </a:p>
        </p:txBody>
      </p:sp>
      <p:pic>
        <p:nvPicPr>
          <p:cNvPr id="22532" name="Picture 4" descr="TM_RGB-OFFICE_22"/>
          <p:cNvPicPr>
            <a:picLocks noChangeAspect="1" noChangeArrowheads="1"/>
          </p:cNvPicPr>
          <p:nvPr/>
        </p:nvPicPr>
        <p:blipFill>
          <a:blip r:embed="rId2"/>
          <a:srcRect/>
          <a:stretch>
            <a:fillRect/>
          </a:stretch>
        </p:blipFill>
        <p:spPr bwMode="auto">
          <a:xfrm>
            <a:off x="7092950" y="5949950"/>
            <a:ext cx="1870075" cy="457200"/>
          </a:xfrm>
          <a:prstGeom prst="rect">
            <a:avLst/>
          </a:prstGeom>
          <a:noFill/>
          <a:ln w="9525">
            <a:noFill/>
            <a:miter lim="800000"/>
            <a:headEnd/>
            <a:tailEnd/>
          </a:ln>
        </p:spPr>
      </p:pic>
      <p:sp>
        <p:nvSpPr>
          <p:cNvPr id="22533" name="Text Box 5"/>
          <p:cNvSpPr txBox="1">
            <a:spLocks noChangeArrowheads="1"/>
          </p:cNvSpPr>
          <p:nvPr/>
        </p:nvSpPr>
        <p:spPr bwMode="auto">
          <a:xfrm>
            <a:off x="7524750" y="6524625"/>
            <a:ext cx="1423988" cy="158750"/>
          </a:xfrm>
          <a:prstGeom prst="rect">
            <a:avLst/>
          </a:prstGeom>
          <a:noFill/>
          <a:ln w="9525">
            <a:noFill/>
            <a:miter lim="800000"/>
            <a:headEnd/>
            <a:tailEnd/>
          </a:ln>
        </p:spPr>
        <p:txBody>
          <a:bodyPr lIns="0" tIns="0" rIns="0" bIns="0"/>
          <a:lstStyle/>
          <a:p>
            <a:r>
              <a:rPr lang="de-DE" sz="700">
                <a:solidFill>
                  <a:srgbClr val="526458"/>
                </a:solidFill>
                <a:latin typeface="Eurostile Demi" pitchFamily="2" charset="0"/>
              </a:rPr>
              <a:t>Rechtsanwaltskanzlei</a:t>
            </a:r>
          </a:p>
          <a:p>
            <a:endParaRPr lang="de-DE"/>
          </a:p>
        </p:txBody>
      </p:sp>
      <p:sp>
        <p:nvSpPr>
          <p:cNvPr id="22534" name="Text Box 6"/>
          <p:cNvSpPr txBox="1">
            <a:spLocks noChangeArrowheads="1"/>
          </p:cNvSpPr>
          <p:nvPr/>
        </p:nvSpPr>
        <p:spPr bwMode="auto">
          <a:xfrm>
            <a:off x="179388" y="6524625"/>
            <a:ext cx="2857500" cy="114300"/>
          </a:xfrm>
          <a:prstGeom prst="rect">
            <a:avLst/>
          </a:prstGeom>
          <a:noFill/>
          <a:ln w="9525">
            <a:noFill/>
            <a:miter lim="800000"/>
            <a:headEnd/>
            <a:tailEnd/>
          </a:ln>
        </p:spPr>
        <p:txBody>
          <a:bodyPr lIns="0" tIns="0" rIns="0" bIns="0"/>
          <a:lstStyle/>
          <a:p>
            <a:r>
              <a:rPr lang="de-DE" sz="600">
                <a:solidFill>
                  <a:srgbClr val="526458"/>
                </a:solidFill>
                <a:latin typeface="Eurostile Demi" pitchFamily="2" charset="0"/>
              </a:rPr>
              <a:t>Rechtsanwaltskanzlei Timmermann </a:t>
            </a:r>
            <a:r>
              <a:rPr lang="de-DE" sz="600" b="1">
                <a:solidFill>
                  <a:srgbClr val="526458"/>
                </a:solidFill>
                <a:latin typeface="Eurostile Demi" pitchFamily="2" charset="0"/>
              </a:rPr>
              <a:t>I</a:t>
            </a:r>
            <a:r>
              <a:rPr lang="de-DE" sz="600">
                <a:solidFill>
                  <a:srgbClr val="526458"/>
                </a:solidFill>
                <a:latin typeface="Eurostile Demi" pitchFamily="2" charset="0"/>
              </a:rPr>
              <a:t> Hubertusallee 16 </a:t>
            </a:r>
            <a:r>
              <a:rPr lang="de-DE" sz="600" b="1">
                <a:solidFill>
                  <a:srgbClr val="526458"/>
                </a:solidFill>
                <a:latin typeface="Eurostile Demi" pitchFamily="2" charset="0"/>
              </a:rPr>
              <a:t>I</a:t>
            </a:r>
            <a:r>
              <a:rPr lang="de-DE" sz="600">
                <a:solidFill>
                  <a:srgbClr val="526458"/>
                </a:solidFill>
                <a:latin typeface="Eurostile Demi" pitchFamily="2" charset="0"/>
              </a:rPr>
              <a:t> 14193 Berlin</a:t>
            </a:r>
            <a:endParaRPr lang="de-D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4213" y="404813"/>
            <a:ext cx="7772400" cy="4667250"/>
          </a:xfrm>
        </p:spPr>
        <p:txBody>
          <a:bodyPr/>
          <a:lstStyle/>
          <a:p>
            <a:pPr eaLnBrk="1" hangingPunct="1"/>
            <a:r>
              <a:rPr lang="de-DE" sz="3600" smtClean="0"/>
              <a:t> Fehlerquellen</a:t>
            </a:r>
          </a:p>
        </p:txBody>
      </p:sp>
      <p:sp>
        <p:nvSpPr>
          <p:cNvPr id="4099" name="Rectangle 3"/>
          <p:cNvSpPr>
            <a:spLocks noGrp="1" noChangeArrowheads="1"/>
          </p:cNvSpPr>
          <p:nvPr>
            <p:ph type="subTitle" idx="1"/>
          </p:nvPr>
        </p:nvSpPr>
        <p:spPr>
          <a:xfrm>
            <a:off x="1403350" y="1484313"/>
            <a:ext cx="6400800" cy="4225925"/>
          </a:xfrm>
        </p:spPr>
        <p:txBody>
          <a:bodyPr/>
          <a:lstStyle/>
          <a:p>
            <a:pPr marL="538163" lvl="1" indent="-174625" eaLnBrk="1" hangingPunct="1"/>
            <a:r>
              <a:rPr lang="de-DE" smtClean="0"/>
              <a:t>  </a:t>
            </a:r>
            <a:endParaRPr lang="de-DE" b="1" smtClean="0"/>
          </a:p>
          <a:p>
            <a:pPr marL="538163" lvl="1" indent="-174625" eaLnBrk="1" hangingPunct="1"/>
            <a:endParaRPr lang="de-DE" smtClean="0"/>
          </a:p>
        </p:txBody>
      </p:sp>
      <p:pic>
        <p:nvPicPr>
          <p:cNvPr id="4100" name="Picture 4" descr="TM_RGB-OFFICE_22"/>
          <p:cNvPicPr>
            <a:picLocks noChangeAspect="1" noChangeArrowheads="1"/>
          </p:cNvPicPr>
          <p:nvPr/>
        </p:nvPicPr>
        <p:blipFill>
          <a:blip r:embed="rId2"/>
          <a:srcRect/>
          <a:stretch>
            <a:fillRect/>
          </a:stretch>
        </p:blipFill>
        <p:spPr bwMode="auto">
          <a:xfrm>
            <a:off x="7092950" y="5949950"/>
            <a:ext cx="1870075" cy="457200"/>
          </a:xfrm>
          <a:prstGeom prst="rect">
            <a:avLst/>
          </a:prstGeom>
          <a:noFill/>
          <a:ln w="9525">
            <a:noFill/>
            <a:miter lim="800000"/>
            <a:headEnd/>
            <a:tailEnd/>
          </a:ln>
        </p:spPr>
      </p:pic>
      <p:sp>
        <p:nvSpPr>
          <p:cNvPr id="4101" name="Text Box 5"/>
          <p:cNvSpPr txBox="1">
            <a:spLocks noChangeArrowheads="1"/>
          </p:cNvSpPr>
          <p:nvPr/>
        </p:nvSpPr>
        <p:spPr bwMode="auto">
          <a:xfrm>
            <a:off x="7524750" y="6524625"/>
            <a:ext cx="1423988" cy="158750"/>
          </a:xfrm>
          <a:prstGeom prst="rect">
            <a:avLst/>
          </a:prstGeom>
          <a:noFill/>
          <a:ln w="9525">
            <a:noFill/>
            <a:miter lim="800000"/>
            <a:headEnd/>
            <a:tailEnd/>
          </a:ln>
        </p:spPr>
        <p:txBody>
          <a:bodyPr lIns="0" tIns="0" rIns="0" bIns="0"/>
          <a:lstStyle/>
          <a:p>
            <a:r>
              <a:rPr lang="de-DE" sz="700">
                <a:solidFill>
                  <a:srgbClr val="526458"/>
                </a:solidFill>
                <a:latin typeface="Eurostile Demi" pitchFamily="2" charset="0"/>
              </a:rPr>
              <a:t>Rechtsanwaltskanzlei</a:t>
            </a:r>
          </a:p>
          <a:p>
            <a:endParaRPr lang="de-DE"/>
          </a:p>
        </p:txBody>
      </p:sp>
      <p:sp>
        <p:nvSpPr>
          <p:cNvPr id="4102" name="Text Box 6"/>
          <p:cNvSpPr txBox="1">
            <a:spLocks noChangeArrowheads="1"/>
          </p:cNvSpPr>
          <p:nvPr/>
        </p:nvSpPr>
        <p:spPr bwMode="auto">
          <a:xfrm>
            <a:off x="179388" y="6524625"/>
            <a:ext cx="2857500" cy="114300"/>
          </a:xfrm>
          <a:prstGeom prst="rect">
            <a:avLst/>
          </a:prstGeom>
          <a:noFill/>
          <a:ln w="9525">
            <a:noFill/>
            <a:miter lim="800000"/>
            <a:headEnd/>
            <a:tailEnd/>
          </a:ln>
        </p:spPr>
        <p:txBody>
          <a:bodyPr lIns="0" tIns="0" rIns="0" bIns="0"/>
          <a:lstStyle/>
          <a:p>
            <a:r>
              <a:rPr lang="de-DE" sz="600">
                <a:solidFill>
                  <a:srgbClr val="526458"/>
                </a:solidFill>
                <a:latin typeface="Eurostile Demi" pitchFamily="2" charset="0"/>
              </a:rPr>
              <a:t>Rechtsanwaltskanzlei Timmermann </a:t>
            </a:r>
            <a:r>
              <a:rPr lang="de-DE" sz="600" b="1">
                <a:solidFill>
                  <a:srgbClr val="526458"/>
                </a:solidFill>
                <a:latin typeface="Eurostile Demi" pitchFamily="2" charset="0"/>
              </a:rPr>
              <a:t>I</a:t>
            </a:r>
            <a:r>
              <a:rPr lang="de-DE" sz="600">
                <a:solidFill>
                  <a:srgbClr val="526458"/>
                </a:solidFill>
                <a:latin typeface="Eurostile Demi" pitchFamily="2" charset="0"/>
              </a:rPr>
              <a:t> Hubertusallee 16 </a:t>
            </a:r>
            <a:r>
              <a:rPr lang="de-DE" sz="600" b="1">
                <a:solidFill>
                  <a:srgbClr val="526458"/>
                </a:solidFill>
                <a:latin typeface="Eurostile Demi" pitchFamily="2" charset="0"/>
              </a:rPr>
              <a:t>I</a:t>
            </a:r>
            <a:r>
              <a:rPr lang="de-DE" sz="600">
                <a:solidFill>
                  <a:srgbClr val="526458"/>
                </a:solidFill>
                <a:latin typeface="Eurostile Demi" pitchFamily="2" charset="0"/>
              </a:rPr>
              <a:t> 14193 Berlin</a:t>
            </a:r>
            <a:endParaRPr lang="de-D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4213" y="404813"/>
            <a:ext cx="7772400" cy="1152525"/>
          </a:xfrm>
        </p:spPr>
        <p:txBody>
          <a:bodyPr/>
          <a:lstStyle/>
          <a:p>
            <a:pPr eaLnBrk="1" hangingPunct="1"/>
            <a:r>
              <a:rPr lang="de-DE" sz="2800" smtClean="0">
                <a:solidFill>
                  <a:schemeClr val="tx1"/>
                </a:solidFill>
              </a:rPr>
              <a:t>Mangelnde Präzision in der Bezeichnung der Pflichtverletzung</a:t>
            </a:r>
            <a:endParaRPr lang="de-DE" sz="2800" smtClean="0"/>
          </a:p>
        </p:txBody>
      </p:sp>
      <p:sp>
        <p:nvSpPr>
          <p:cNvPr id="5123" name="Rectangle 3"/>
          <p:cNvSpPr>
            <a:spLocks noGrp="1" noChangeArrowheads="1"/>
          </p:cNvSpPr>
          <p:nvPr>
            <p:ph type="subTitle" idx="1"/>
          </p:nvPr>
        </p:nvSpPr>
        <p:spPr>
          <a:xfrm>
            <a:off x="1403350" y="1484313"/>
            <a:ext cx="6400800" cy="4225925"/>
          </a:xfrm>
        </p:spPr>
        <p:txBody>
          <a:bodyPr/>
          <a:lstStyle/>
          <a:p>
            <a:pPr marL="838200" lvl="1" indent="-381000" eaLnBrk="1" hangingPunct="1"/>
            <a:r>
              <a:rPr lang="de-DE" sz="2400" smtClean="0"/>
              <a:t>  </a:t>
            </a:r>
            <a:endParaRPr lang="de-DE" sz="2400" b="1" smtClean="0"/>
          </a:p>
          <a:p>
            <a:pPr marL="838200" lvl="1" indent="-381000" algn="l" eaLnBrk="1" hangingPunct="1"/>
            <a:endParaRPr lang="de-DE" sz="2400" smtClean="0"/>
          </a:p>
          <a:p>
            <a:pPr marL="838200" lvl="1" indent="-381000" algn="l" eaLnBrk="1" hangingPunct="1">
              <a:buFont typeface="Wingdings" pitchFamily="2" charset="2"/>
              <a:buChar char="Ø"/>
            </a:pPr>
            <a:r>
              <a:rPr lang="de-DE" sz="2400" smtClean="0"/>
              <a:t>nach Art</a:t>
            </a:r>
          </a:p>
          <a:p>
            <a:pPr marL="838200" lvl="1" indent="-381000" algn="l" eaLnBrk="1" hangingPunct="1">
              <a:buFont typeface="Wingdings" pitchFamily="2" charset="2"/>
              <a:buChar char="Ø"/>
            </a:pPr>
            <a:r>
              <a:rPr lang="de-DE" sz="2400" smtClean="0"/>
              <a:t>nach Ort </a:t>
            </a:r>
          </a:p>
          <a:p>
            <a:pPr marL="838200" lvl="1" indent="-381000" algn="l" eaLnBrk="1" hangingPunct="1">
              <a:buFont typeface="Wingdings" pitchFamily="2" charset="2"/>
              <a:buChar char="Ø"/>
            </a:pPr>
            <a:r>
              <a:rPr lang="de-DE" sz="2400" smtClean="0"/>
              <a:t>nach Zeit </a:t>
            </a:r>
          </a:p>
          <a:p>
            <a:pPr marL="838200" lvl="1" indent="-381000" algn="l" eaLnBrk="1" hangingPunct="1">
              <a:buFont typeface="Wingdings" pitchFamily="2" charset="2"/>
              <a:buChar char="Ø"/>
            </a:pPr>
            <a:r>
              <a:rPr lang="de-DE" sz="2400" smtClean="0"/>
              <a:t>nach Dauer </a:t>
            </a:r>
          </a:p>
          <a:p>
            <a:pPr marL="838200" lvl="1" indent="-381000" algn="l" eaLnBrk="1" hangingPunct="1"/>
            <a:endParaRPr lang="de-DE" sz="2400" smtClean="0"/>
          </a:p>
          <a:p>
            <a:pPr marL="838200" lvl="1" indent="-381000" algn="l" eaLnBrk="1" hangingPunct="1"/>
            <a:r>
              <a:rPr lang="de-DE" sz="2400" smtClean="0"/>
              <a:t>führt zur Unwirksamkeit der Abmahnung</a:t>
            </a:r>
          </a:p>
        </p:txBody>
      </p:sp>
      <p:pic>
        <p:nvPicPr>
          <p:cNvPr id="5124" name="Picture 4" descr="TM_RGB-OFFICE_22"/>
          <p:cNvPicPr>
            <a:picLocks noChangeAspect="1" noChangeArrowheads="1"/>
          </p:cNvPicPr>
          <p:nvPr/>
        </p:nvPicPr>
        <p:blipFill>
          <a:blip r:embed="rId2"/>
          <a:srcRect/>
          <a:stretch>
            <a:fillRect/>
          </a:stretch>
        </p:blipFill>
        <p:spPr bwMode="auto">
          <a:xfrm>
            <a:off x="7092950" y="5949950"/>
            <a:ext cx="1870075" cy="457200"/>
          </a:xfrm>
          <a:prstGeom prst="rect">
            <a:avLst/>
          </a:prstGeom>
          <a:noFill/>
          <a:ln w="9525">
            <a:noFill/>
            <a:miter lim="800000"/>
            <a:headEnd/>
            <a:tailEnd/>
          </a:ln>
        </p:spPr>
      </p:pic>
      <p:sp>
        <p:nvSpPr>
          <p:cNvPr id="5125" name="Text Box 5"/>
          <p:cNvSpPr txBox="1">
            <a:spLocks noChangeArrowheads="1"/>
          </p:cNvSpPr>
          <p:nvPr/>
        </p:nvSpPr>
        <p:spPr bwMode="auto">
          <a:xfrm>
            <a:off x="7524750" y="6524625"/>
            <a:ext cx="1423988" cy="158750"/>
          </a:xfrm>
          <a:prstGeom prst="rect">
            <a:avLst/>
          </a:prstGeom>
          <a:noFill/>
          <a:ln w="9525">
            <a:noFill/>
            <a:miter lim="800000"/>
            <a:headEnd/>
            <a:tailEnd/>
          </a:ln>
        </p:spPr>
        <p:txBody>
          <a:bodyPr lIns="0" tIns="0" rIns="0" bIns="0"/>
          <a:lstStyle/>
          <a:p>
            <a:r>
              <a:rPr lang="de-DE" sz="700">
                <a:solidFill>
                  <a:srgbClr val="526458"/>
                </a:solidFill>
                <a:latin typeface="Eurostile Demi" pitchFamily="2" charset="0"/>
              </a:rPr>
              <a:t>Rechtsanwaltskanzlei</a:t>
            </a:r>
          </a:p>
          <a:p>
            <a:endParaRPr lang="de-DE"/>
          </a:p>
        </p:txBody>
      </p:sp>
      <p:sp>
        <p:nvSpPr>
          <p:cNvPr id="5126" name="Text Box 6"/>
          <p:cNvSpPr txBox="1">
            <a:spLocks noChangeArrowheads="1"/>
          </p:cNvSpPr>
          <p:nvPr/>
        </p:nvSpPr>
        <p:spPr bwMode="auto">
          <a:xfrm>
            <a:off x="179388" y="6524625"/>
            <a:ext cx="2857500" cy="114300"/>
          </a:xfrm>
          <a:prstGeom prst="rect">
            <a:avLst/>
          </a:prstGeom>
          <a:noFill/>
          <a:ln w="9525">
            <a:noFill/>
            <a:miter lim="800000"/>
            <a:headEnd/>
            <a:tailEnd/>
          </a:ln>
        </p:spPr>
        <p:txBody>
          <a:bodyPr lIns="0" tIns="0" rIns="0" bIns="0"/>
          <a:lstStyle/>
          <a:p>
            <a:r>
              <a:rPr lang="de-DE" sz="600">
                <a:solidFill>
                  <a:srgbClr val="526458"/>
                </a:solidFill>
                <a:latin typeface="Eurostile Demi" pitchFamily="2" charset="0"/>
              </a:rPr>
              <a:t>Rechtsanwaltskanzlei Timmermann </a:t>
            </a:r>
            <a:r>
              <a:rPr lang="de-DE" sz="600" b="1">
                <a:solidFill>
                  <a:srgbClr val="526458"/>
                </a:solidFill>
                <a:latin typeface="Eurostile Demi" pitchFamily="2" charset="0"/>
              </a:rPr>
              <a:t>I</a:t>
            </a:r>
            <a:r>
              <a:rPr lang="de-DE" sz="600">
                <a:solidFill>
                  <a:srgbClr val="526458"/>
                </a:solidFill>
                <a:latin typeface="Eurostile Demi" pitchFamily="2" charset="0"/>
              </a:rPr>
              <a:t> Hubertusallee 16 </a:t>
            </a:r>
            <a:r>
              <a:rPr lang="de-DE" sz="600" b="1">
                <a:solidFill>
                  <a:srgbClr val="526458"/>
                </a:solidFill>
                <a:latin typeface="Eurostile Demi" pitchFamily="2" charset="0"/>
              </a:rPr>
              <a:t>I</a:t>
            </a:r>
            <a:r>
              <a:rPr lang="de-DE" sz="600">
                <a:solidFill>
                  <a:srgbClr val="526458"/>
                </a:solidFill>
                <a:latin typeface="Eurostile Demi" pitchFamily="2" charset="0"/>
              </a:rPr>
              <a:t> 14193 Berlin</a:t>
            </a:r>
            <a:endParaRPr lang="de-DE"/>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684213" y="404813"/>
            <a:ext cx="7772400" cy="1152525"/>
          </a:xfrm>
        </p:spPr>
        <p:txBody>
          <a:bodyPr/>
          <a:lstStyle/>
          <a:p>
            <a:pPr eaLnBrk="1" hangingPunct="1">
              <a:defRPr/>
            </a:pPr>
            <a:r>
              <a:rPr lang="de-DE" sz="2800" dirty="0" smtClean="0">
                <a:solidFill>
                  <a:schemeClr val="tx1"/>
                </a:solidFill>
                <a:latin typeface="+mn-lt"/>
              </a:rPr>
              <a:t>Der Warnfunktion genügt die Erklärung</a:t>
            </a:r>
            <a:endParaRPr lang="de-DE" sz="2800" dirty="0" smtClean="0"/>
          </a:p>
        </p:txBody>
      </p:sp>
      <p:sp>
        <p:nvSpPr>
          <p:cNvPr id="6147" name="Rectangle 3"/>
          <p:cNvSpPr>
            <a:spLocks noGrp="1" noChangeArrowheads="1"/>
          </p:cNvSpPr>
          <p:nvPr>
            <p:ph type="subTitle" idx="1"/>
          </p:nvPr>
        </p:nvSpPr>
        <p:spPr>
          <a:xfrm>
            <a:off x="1403350" y="1484313"/>
            <a:ext cx="6400800" cy="4225925"/>
          </a:xfrm>
        </p:spPr>
        <p:txBody>
          <a:bodyPr/>
          <a:lstStyle/>
          <a:p>
            <a:pPr marL="838200" lvl="1" indent="-381000" eaLnBrk="1" hangingPunct="1">
              <a:lnSpc>
                <a:spcPct val="90000"/>
              </a:lnSpc>
            </a:pPr>
            <a:r>
              <a:rPr lang="de-DE" sz="2200" smtClean="0"/>
              <a:t>  </a:t>
            </a:r>
            <a:endParaRPr lang="de-DE" sz="2200" b="1" smtClean="0"/>
          </a:p>
          <a:p>
            <a:pPr marL="838200" lvl="1" indent="-381000" algn="l" eaLnBrk="1" hangingPunct="1">
              <a:lnSpc>
                <a:spcPct val="90000"/>
              </a:lnSpc>
              <a:buFont typeface="Wingdings" pitchFamily="2" charset="2"/>
              <a:buChar char="Ø"/>
            </a:pPr>
            <a:r>
              <a:rPr lang="de-DE" sz="2000" smtClean="0"/>
              <a:t>nur wenn die Erklärung deutlich macht, dass inhalts- oder bestandsbedrohende Konsequenzen im Wiederholungsfall in Betracht kommen </a:t>
            </a:r>
          </a:p>
          <a:p>
            <a:pPr marL="838200" lvl="1" indent="-381000" algn="l" eaLnBrk="1" hangingPunct="1">
              <a:lnSpc>
                <a:spcPct val="90000"/>
              </a:lnSpc>
              <a:buFont typeface="Wingdings" pitchFamily="2" charset="2"/>
              <a:buChar char="Ø"/>
            </a:pPr>
            <a:endParaRPr lang="de-DE" sz="2000" smtClean="0"/>
          </a:p>
          <a:p>
            <a:pPr marL="838200" lvl="1" indent="-381000" algn="l" eaLnBrk="1" hangingPunct="1">
              <a:lnSpc>
                <a:spcPct val="90000"/>
              </a:lnSpc>
              <a:buFont typeface="Wingdings" pitchFamily="2" charset="2"/>
              <a:buChar char="Ø"/>
            </a:pPr>
            <a:r>
              <a:rPr lang="de-DE" sz="2000" smtClean="0"/>
              <a:t>nicht wenn nur „arbeitsrechtliche Konsequenzen“ angedroht werden, ohne diese als bestandsbedrohend zu kennzeichnen</a:t>
            </a:r>
          </a:p>
          <a:p>
            <a:pPr marL="838200" lvl="1" indent="-381000" algn="l" eaLnBrk="1" hangingPunct="1">
              <a:lnSpc>
                <a:spcPct val="90000"/>
              </a:lnSpc>
              <a:buFont typeface="Wingdings" pitchFamily="2" charset="2"/>
              <a:buChar char="Ø"/>
            </a:pPr>
            <a:endParaRPr lang="de-DE" sz="2000" smtClean="0"/>
          </a:p>
          <a:p>
            <a:pPr marL="838200" lvl="1" indent="-381000" algn="l" eaLnBrk="1" hangingPunct="1">
              <a:lnSpc>
                <a:spcPct val="90000"/>
              </a:lnSpc>
              <a:buFont typeface="Wingdings" pitchFamily="2" charset="2"/>
              <a:buChar char="Ø"/>
            </a:pPr>
            <a:r>
              <a:rPr lang="de-DE" sz="2000" smtClean="0"/>
              <a:t>nicht erforderlich ist, dass genau gesagt wird, ob diese in einer ordentlichen oder außerordentlichen oder Änderungskündigung bestehen könnten</a:t>
            </a:r>
          </a:p>
          <a:p>
            <a:pPr marL="838200" lvl="1" indent="-381000" algn="l" eaLnBrk="1" hangingPunct="1">
              <a:lnSpc>
                <a:spcPct val="90000"/>
              </a:lnSpc>
              <a:buFont typeface="Arial" charset="0"/>
              <a:buChar char="•"/>
            </a:pPr>
            <a:endParaRPr lang="de-DE" sz="2200" smtClean="0"/>
          </a:p>
        </p:txBody>
      </p:sp>
      <p:pic>
        <p:nvPicPr>
          <p:cNvPr id="6148" name="Picture 4" descr="TM_RGB-OFFICE_22"/>
          <p:cNvPicPr>
            <a:picLocks noChangeAspect="1" noChangeArrowheads="1"/>
          </p:cNvPicPr>
          <p:nvPr/>
        </p:nvPicPr>
        <p:blipFill>
          <a:blip r:embed="rId2"/>
          <a:srcRect/>
          <a:stretch>
            <a:fillRect/>
          </a:stretch>
        </p:blipFill>
        <p:spPr bwMode="auto">
          <a:xfrm>
            <a:off x="7092950" y="5949950"/>
            <a:ext cx="1870075" cy="457200"/>
          </a:xfrm>
          <a:prstGeom prst="rect">
            <a:avLst/>
          </a:prstGeom>
          <a:noFill/>
          <a:ln w="9525">
            <a:noFill/>
            <a:miter lim="800000"/>
            <a:headEnd/>
            <a:tailEnd/>
          </a:ln>
        </p:spPr>
      </p:pic>
      <p:sp>
        <p:nvSpPr>
          <p:cNvPr id="6149" name="Text Box 5"/>
          <p:cNvSpPr txBox="1">
            <a:spLocks noChangeArrowheads="1"/>
          </p:cNvSpPr>
          <p:nvPr/>
        </p:nvSpPr>
        <p:spPr bwMode="auto">
          <a:xfrm>
            <a:off x="7524750" y="6524625"/>
            <a:ext cx="1423988" cy="158750"/>
          </a:xfrm>
          <a:prstGeom prst="rect">
            <a:avLst/>
          </a:prstGeom>
          <a:noFill/>
          <a:ln w="9525">
            <a:noFill/>
            <a:miter lim="800000"/>
            <a:headEnd/>
            <a:tailEnd/>
          </a:ln>
        </p:spPr>
        <p:txBody>
          <a:bodyPr lIns="0" tIns="0" rIns="0" bIns="0"/>
          <a:lstStyle/>
          <a:p>
            <a:r>
              <a:rPr lang="de-DE" sz="700">
                <a:solidFill>
                  <a:srgbClr val="526458"/>
                </a:solidFill>
                <a:latin typeface="Eurostile Demi" pitchFamily="2" charset="0"/>
              </a:rPr>
              <a:t>Rechtsanwaltskanzlei</a:t>
            </a:r>
          </a:p>
          <a:p>
            <a:endParaRPr lang="de-DE"/>
          </a:p>
        </p:txBody>
      </p:sp>
      <p:sp>
        <p:nvSpPr>
          <p:cNvPr id="6150" name="Text Box 6"/>
          <p:cNvSpPr txBox="1">
            <a:spLocks noChangeArrowheads="1"/>
          </p:cNvSpPr>
          <p:nvPr/>
        </p:nvSpPr>
        <p:spPr bwMode="auto">
          <a:xfrm>
            <a:off x="179388" y="6524625"/>
            <a:ext cx="2857500" cy="114300"/>
          </a:xfrm>
          <a:prstGeom prst="rect">
            <a:avLst/>
          </a:prstGeom>
          <a:noFill/>
          <a:ln w="9525">
            <a:noFill/>
            <a:miter lim="800000"/>
            <a:headEnd/>
            <a:tailEnd/>
          </a:ln>
        </p:spPr>
        <p:txBody>
          <a:bodyPr lIns="0" tIns="0" rIns="0" bIns="0"/>
          <a:lstStyle/>
          <a:p>
            <a:r>
              <a:rPr lang="de-DE" sz="600">
                <a:solidFill>
                  <a:srgbClr val="526458"/>
                </a:solidFill>
                <a:latin typeface="Eurostile Demi" pitchFamily="2" charset="0"/>
              </a:rPr>
              <a:t>Rechtsanwaltskanzlei Timmermann </a:t>
            </a:r>
            <a:r>
              <a:rPr lang="de-DE" sz="600" b="1">
                <a:solidFill>
                  <a:srgbClr val="526458"/>
                </a:solidFill>
                <a:latin typeface="Eurostile Demi" pitchFamily="2" charset="0"/>
              </a:rPr>
              <a:t>I</a:t>
            </a:r>
            <a:r>
              <a:rPr lang="de-DE" sz="600">
                <a:solidFill>
                  <a:srgbClr val="526458"/>
                </a:solidFill>
                <a:latin typeface="Eurostile Demi" pitchFamily="2" charset="0"/>
              </a:rPr>
              <a:t> Hubertusallee 16 </a:t>
            </a:r>
            <a:r>
              <a:rPr lang="de-DE" sz="600" b="1">
                <a:solidFill>
                  <a:srgbClr val="526458"/>
                </a:solidFill>
                <a:latin typeface="Eurostile Demi" pitchFamily="2" charset="0"/>
              </a:rPr>
              <a:t>I</a:t>
            </a:r>
            <a:r>
              <a:rPr lang="de-DE" sz="600">
                <a:solidFill>
                  <a:srgbClr val="526458"/>
                </a:solidFill>
                <a:latin typeface="Eurostile Demi" pitchFamily="2" charset="0"/>
              </a:rPr>
              <a:t> 14193 Berlin</a:t>
            </a:r>
            <a:endParaRPr lang="de-DE"/>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4213" y="404813"/>
            <a:ext cx="7772400" cy="1152525"/>
          </a:xfrm>
        </p:spPr>
        <p:txBody>
          <a:bodyPr/>
          <a:lstStyle/>
          <a:p>
            <a:pPr eaLnBrk="1" hangingPunct="1"/>
            <a:r>
              <a:rPr lang="de-DE" sz="2800" smtClean="0">
                <a:solidFill>
                  <a:schemeClr val="tx1"/>
                </a:solidFill>
              </a:rPr>
              <a:t>Ungenaue Bezeichnung des Fehlverhaltens bei Leistungsschwäche</a:t>
            </a:r>
            <a:endParaRPr lang="de-DE" sz="2800" smtClean="0"/>
          </a:p>
        </p:txBody>
      </p:sp>
      <p:sp>
        <p:nvSpPr>
          <p:cNvPr id="7171" name="Rectangle 3"/>
          <p:cNvSpPr>
            <a:spLocks noGrp="1" noChangeArrowheads="1"/>
          </p:cNvSpPr>
          <p:nvPr>
            <p:ph type="subTitle" idx="1"/>
          </p:nvPr>
        </p:nvSpPr>
        <p:spPr>
          <a:xfrm>
            <a:off x="1403350" y="1484313"/>
            <a:ext cx="6400800" cy="4225925"/>
          </a:xfrm>
        </p:spPr>
        <p:txBody>
          <a:bodyPr/>
          <a:lstStyle/>
          <a:p>
            <a:pPr algn="l" eaLnBrk="1" hangingPunct="1">
              <a:buFont typeface="Wingdings" pitchFamily="2" charset="2"/>
              <a:buChar char="Ø"/>
            </a:pPr>
            <a:r>
              <a:rPr lang="de-DE" sz="1400" smtClean="0"/>
              <a:t> Es bedarf bei Leistungsmängeln der substantiierten Darlegung eines konkreten und vorwerfbaren Leistungsfehlverhaltens. Allein der Hinweis, der als Busfahrer beschäftigte Arbeitnehmer habe vergleichsweise mehr Verkehrsverstöße begangen als der durchschnittliche beim Arbeitgeber beschäftigte Busfahrer reicht nicht aus.</a:t>
            </a:r>
          </a:p>
          <a:p>
            <a:pPr algn="l" eaLnBrk="1" hangingPunct="1">
              <a:buFont typeface="Wingdings" pitchFamily="2" charset="2"/>
              <a:buChar char="Ø"/>
            </a:pPr>
            <a:endParaRPr lang="de-DE" sz="1400" smtClean="0"/>
          </a:p>
          <a:p>
            <a:pPr algn="l" eaLnBrk="1" hangingPunct="1">
              <a:buFont typeface="Wingdings" pitchFamily="2" charset="2"/>
              <a:buChar char="Ø"/>
            </a:pPr>
            <a:r>
              <a:rPr lang="de-DE" sz="1400" smtClean="0"/>
              <a:t> Ein Arbeitnehmer genügt seiner Vertragspflicht, wenn er unter angemessener Ausschöpfung seiner persönlichen Leistungsfähigkeit arbeitet. Er verstößt gegen seine Arbeitspflicht nicht allein dadurch, dass er die durchschnittliche Fehlerhäufigkeit aller Arbeitnehmer überschreitet.</a:t>
            </a:r>
          </a:p>
          <a:p>
            <a:pPr algn="l" eaLnBrk="1" hangingPunct="1">
              <a:buFont typeface="Wingdings" pitchFamily="2" charset="2"/>
              <a:buChar char="Ø"/>
            </a:pPr>
            <a:endParaRPr lang="de-DE" sz="1400" smtClean="0"/>
          </a:p>
          <a:p>
            <a:pPr algn="l" eaLnBrk="1" hangingPunct="1">
              <a:buFont typeface="Wingdings" pitchFamily="2" charset="2"/>
              <a:buChar char="Ø"/>
            </a:pPr>
            <a:r>
              <a:rPr lang="de-DE" sz="1400" smtClean="0"/>
              <a:t> Die längerfristige deutliche Überschreitung der durchschnittlichen Fehlerquote (tatsächliche Fehlerzahl, Art, Schwere und Folgen der fehlerhaften Arbeitsleistung) kann ein Anhaltspunkt dafür sein, dass der Arbeitnehmer vorwerfbar seine vertraglichen Pflichten verletzt. Legt der Arbeitgeber dies im Prozess dar, so muss der Arbeitnehmer erläutern, warum er trotz erheblich unterdurchschnittlicher Leistungen seine Leistungsfähigkeit ausschöpft.</a:t>
            </a:r>
          </a:p>
          <a:p>
            <a:pPr algn="l" eaLnBrk="1" hangingPunct="1">
              <a:buFont typeface="Wingdings" pitchFamily="2" charset="2"/>
              <a:buChar char="Ø"/>
            </a:pPr>
            <a:endParaRPr lang="de-DE" sz="2000" smtClean="0"/>
          </a:p>
          <a:p>
            <a:pPr algn="l" eaLnBrk="1" hangingPunct="1"/>
            <a:endParaRPr lang="de-DE" sz="2000" smtClean="0"/>
          </a:p>
        </p:txBody>
      </p:sp>
      <p:pic>
        <p:nvPicPr>
          <p:cNvPr id="7172" name="Picture 4" descr="TM_RGB-OFFICE_22"/>
          <p:cNvPicPr>
            <a:picLocks noChangeAspect="1" noChangeArrowheads="1"/>
          </p:cNvPicPr>
          <p:nvPr/>
        </p:nvPicPr>
        <p:blipFill>
          <a:blip r:embed="rId2"/>
          <a:srcRect/>
          <a:stretch>
            <a:fillRect/>
          </a:stretch>
        </p:blipFill>
        <p:spPr bwMode="auto">
          <a:xfrm>
            <a:off x="7092950" y="5949950"/>
            <a:ext cx="1870075" cy="457200"/>
          </a:xfrm>
          <a:prstGeom prst="rect">
            <a:avLst/>
          </a:prstGeom>
          <a:noFill/>
          <a:ln w="9525">
            <a:noFill/>
            <a:miter lim="800000"/>
            <a:headEnd/>
            <a:tailEnd/>
          </a:ln>
        </p:spPr>
      </p:pic>
      <p:sp>
        <p:nvSpPr>
          <p:cNvPr id="7173" name="Text Box 5"/>
          <p:cNvSpPr txBox="1">
            <a:spLocks noChangeArrowheads="1"/>
          </p:cNvSpPr>
          <p:nvPr/>
        </p:nvSpPr>
        <p:spPr bwMode="auto">
          <a:xfrm>
            <a:off x="7524750" y="6524625"/>
            <a:ext cx="1423988" cy="158750"/>
          </a:xfrm>
          <a:prstGeom prst="rect">
            <a:avLst/>
          </a:prstGeom>
          <a:noFill/>
          <a:ln w="9525">
            <a:noFill/>
            <a:miter lim="800000"/>
            <a:headEnd/>
            <a:tailEnd/>
          </a:ln>
        </p:spPr>
        <p:txBody>
          <a:bodyPr lIns="0" tIns="0" rIns="0" bIns="0"/>
          <a:lstStyle/>
          <a:p>
            <a:r>
              <a:rPr lang="de-DE" sz="700">
                <a:solidFill>
                  <a:srgbClr val="526458"/>
                </a:solidFill>
                <a:latin typeface="Eurostile Demi" pitchFamily="2" charset="0"/>
              </a:rPr>
              <a:t>Rechtsanwaltskanzlei</a:t>
            </a:r>
          </a:p>
          <a:p>
            <a:endParaRPr lang="de-DE"/>
          </a:p>
        </p:txBody>
      </p:sp>
      <p:sp>
        <p:nvSpPr>
          <p:cNvPr id="7174" name="Text Box 6"/>
          <p:cNvSpPr txBox="1">
            <a:spLocks noChangeArrowheads="1"/>
          </p:cNvSpPr>
          <p:nvPr/>
        </p:nvSpPr>
        <p:spPr bwMode="auto">
          <a:xfrm>
            <a:off x="179388" y="6524625"/>
            <a:ext cx="2857500" cy="114300"/>
          </a:xfrm>
          <a:prstGeom prst="rect">
            <a:avLst/>
          </a:prstGeom>
          <a:noFill/>
          <a:ln w="9525">
            <a:noFill/>
            <a:miter lim="800000"/>
            <a:headEnd/>
            <a:tailEnd/>
          </a:ln>
        </p:spPr>
        <p:txBody>
          <a:bodyPr lIns="0" tIns="0" rIns="0" bIns="0"/>
          <a:lstStyle/>
          <a:p>
            <a:r>
              <a:rPr lang="de-DE" sz="600">
                <a:solidFill>
                  <a:srgbClr val="526458"/>
                </a:solidFill>
                <a:latin typeface="Eurostile Demi" pitchFamily="2" charset="0"/>
              </a:rPr>
              <a:t>Rechtsanwaltskanzlei Timmermann </a:t>
            </a:r>
            <a:r>
              <a:rPr lang="de-DE" sz="600" b="1">
                <a:solidFill>
                  <a:srgbClr val="526458"/>
                </a:solidFill>
                <a:latin typeface="Eurostile Demi" pitchFamily="2" charset="0"/>
              </a:rPr>
              <a:t>I</a:t>
            </a:r>
            <a:r>
              <a:rPr lang="de-DE" sz="600">
                <a:solidFill>
                  <a:srgbClr val="526458"/>
                </a:solidFill>
                <a:latin typeface="Eurostile Demi" pitchFamily="2" charset="0"/>
              </a:rPr>
              <a:t> Hubertusallee 16 </a:t>
            </a:r>
            <a:r>
              <a:rPr lang="de-DE" sz="600" b="1">
                <a:solidFill>
                  <a:srgbClr val="526458"/>
                </a:solidFill>
                <a:latin typeface="Eurostile Demi" pitchFamily="2" charset="0"/>
              </a:rPr>
              <a:t>I</a:t>
            </a:r>
            <a:r>
              <a:rPr lang="de-DE" sz="600">
                <a:solidFill>
                  <a:srgbClr val="526458"/>
                </a:solidFill>
                <a:latin typeface="Eurostile Demi" pitchFamily="2" charset="0"/>
              </a:rPr>
              <a:t> 14193 Berlin</a:t>
            </a:r>
            <a:endParaRPr lang="de-DE"/>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4213" y="404813"/>
            <a:ext cx="7772400" cy="1152525"/>
          </a:xfrm>
        </p:spPr>
        <p:txBody>
          <a:bodyPr/>
          <a:lstStyle/>
          <a:p>
            <a:pPr eaLnBrk="1" hangingPunct="1"/>
            <a:r>
              <a:rPr lang="de-DE" sz="2400" smtClean="0"/>
              <a:t> </a:t>
            </a:r>
            <a:r>
              <a:rPr lang="de-DE" sz="2400" smtClean="0">
                <a:solidFill>
                  <a:schemeClr val="tx1"/>
                </a:solidFill>
              </a:rPr>
              <a:t>Nicht alle in der Abmahnung enthaltenen Tatsachen sind vom Arbeitgeber zutreffend wiedergegeben. </a:t>
            </a:r>
            <a:r>
              <a:rPr lang="de-DE" sz="2800" smtClean="0"/>
              <a:t/>
            </a:r>
            <a:br>
              <a:rPr lang="de-DE" sz="2800" smtClean="0"/>
            </a:br>
            <a:endParaRPr lang="de-DE" sz="2800" smtClean="0"/>
          </a:p>
        </p:txBody>
      </p:sp>
      <p:sp>
        <p:nvSpPr>
          <p:cNvPr id="8195" name="Rectangle 3"/>
          <p:cNvSpPr>
            <a:spLocks noGrp="1" noChangeArrowheads="1"/>
          </p:cNvSpPr>
          <p:nvPr>
            <p:ph type="subTitle" idx="1"/>
          </p:nvPr>
        </p:nvSpPr>
        <p:spPr>
          <a:xfrm>
            <a:off x="1403350" y="1484313"/>
            <a:ext cx="6400800" cy="4225925"/>
          </a:xfrm>
        </p:spPr>
        <p:txBody>
          <a:bodyPr/>
          <a:lstStyle/>
          <a:p>
            <a:pPr marL="538163" lvl="1" indent="-174625" algn="l" eaLnBrk="1" hangingPunct="1"/>
            <a:r>
              <a:rPr lang="de-DE" sz="1600" smtClean="0"/>
              <a:t/>
            </a:r>
            <a:br>
              <a:rPr lang="de-DE" sz="1600" smtClean="0"/>
            </a:br>
            <a:r>
              <a:rPr lang="de-DE" sz="1600" smtClean="0"/>
              <a:t/>
            </a:r>
            <a:br>
              <a:rPr lang="de-DE" sz="1600" smtClean="0"/>
            </a:br>
            <a:endParaRPr lang="de-DE" sz="1600" smtClean="0"/>
          </a:p>
          <a:p>
            <a:pPr marL="538163" lvl="1" indent="-174625" algn="l" eaLnBrk="1" hangingPunct="1">
              <a:buFont typeface="Wingdings" pitchFamily="2" charset="2"/>
              <a:buChar char="Ø"/>
            </a:pPr>
            <a:r>
              <a:rPr lang="de-DE" sz="1600" smtClean="0"/>
              <a:t>Da die Abmahnung damit jedenfalls nicht in allen Punkten gerechtfertigt ist, muss das Abmahnungsschreiben vollständig aus der Personalakte entfernt werden und kann auch nicht teilweise aufrechterhalten bleiben. </a:t>
            </a:r>
            <a:br>
              <a:rPr lang="de-DE" sz="1600" smtClean="0"/>
            </a:br>
            <a:r>
              <a:rPr lang="de-DE" sz="1600" smtClean="0"/>
              <a:t/>
            </a:r>
            <a:br>
              <a:rPr lang="de-DE" sz="1600" smtClean="0"/>
            </a:br>
            <a:endParaRPr lang="de-DE" sz="1600" smtClean="0"/>
          </a:p>
          <a:p>
            <a:pPr marL="538163" lvl="1" indent="-174625" algn="l" eaLnBrk="1" hangingPunct="1">
              <a:buFont typeface="Wingdings" pitchFamily="2" charset="2"/>
              <a:buChar char="Ø"/>
            </a:pPr>
            <a:r>
              <a:rPr lang="de-DE" sz="1600" smtClean="0"/>
              <a:t>Dem Arbeitgeber ist es überlassen, ob er statt dessen eine auf zutreffende Pflichtverletzungen beschränkte Abmahnung aussprechen will; in jedem Falle ist das Abmahnungsschreiben in seiner Gesamtheit aus der Akte zu entfernen</a:t>
            </a:r>
          </a:p>
        </p:txBody>
      </p:sp>
      <p:pic>
        <p:nvPicPr>
          <p:cNvPr id="8196" name="Picture 4" descr="TM_RGB-OFFICE_22"/>
          <p:cNvPicPr>
            <a:picLocks noChangeAspect="1" noChangeArrowheads="1"/>
          </p:cNvPicPr>
          <p:nvPr/>
        </p:nvPicPr>
        <p:blipFill>
          <a:blip r:embed="rId2"/>
          <a:srcRect/>
          <a:stretch>
            <a:fillRect/>
          </a:stretch>
        </p:blipFill>
        <p:spPr bwMode="auto">
          <a:xfrm>
            <a:off x="7092950" y="5949950"/>
            <a:ext cx="1870075" cy="457200"/>
          </a:xfrm>
          <a:prstGeom prst="rect">
            <a:avLst/>
          </a:prstGeom>
          <a:noFill/>
          <a:ln w="9525">
            <a:noFill/>
            <a:miter lim="800000"/>
            <a:headEnd/>
            <a:tailEnd/>
          </a:ln>
        </p:spPr>
      </p:pic>
      <p:sp>
        <p:nvSpPr>
          <p:cNvPr id="8197" name="Text Box 5"/>
          <p:cNvSpPr txBox="1">
            <a:spLocks noChangeArrowheads="1"/>
          </p:cNvSpPr>
          <p:nvPr/>
        </p:nvSpPr>
        <p:spPr bwMode="auto">
          <a:xfrm>
            <a:off x="7524750" y="6524625"/>
            <a:ext cx="1423988" cy="158750"/>
          </a:xfrm>
          <a:prstGeom prst="rect">
            <a:avLst/>
          </a:prstGeom>
          <a:noFill/>
          <a:ln w="9525">
            <a:noFill/>
            <a:miter lim="800000"/>
            <a:headEnd/>
            <a:tailEnd/>
          </a:ln>
        </p:spPr>
        <p:txBody>
          <a:bodyPr lIns="0" tIns="0" rIns="0" bIns="0"/>
          <a:lstStyle/>
          <a:p>
            <a:r>
              <a:rPr lang="de-DE" sz="700">
                <a:solidFill>
                  <a:srgbClr val="526458"/>
                </a:solidFill>
                <a:latin typeface="Eurostile Demi" pitchFamily="2" charset="0"/>
              </a:rPr>
              <a:t>Rechtsanwaltskanzlei</a:t>
            </a:r>
          </a:p>
          <a:p>
            <a:endParaRPr lang="de-DE"/>
          </a:p>
        </p:txBody>
      </p:sp>
      <p:sp>
        <p:nvSpPr>
          <p:cNvPr id="8198" name="Text Box 6"/>
          <p:cNvSpPr txBox="1">
            <a:spLocks noChangeArrowheads="1"/>
          </p:cNvSpPr>
          <p:nvPr/>
        </p:nvSpPr>
        <p:spPr bwMode="auto">
          <a:xfrm>
            <a:off x="179388" y="6524625"/>
            <a:ext cx="2857500" cy="114300"/>
          </a:xfrm>
          <a:prstGeom prst="rect">
            <a:avLst/>
          </a:prstGeom>
          <a:noFill/>
          <a:ln w="9525">
            <a:noFill/>
            <a:miter lim="800000"/>
            <a:headEnd/>
            <a:tailEnd/>
          </a:ln>
        </p:spPr>
        <p:txBody>
          <a:bodyPr lIns="0" tIns="0" rIns="0" bIns="0"/>
          <a:lstStyle/>
          <a:p>
            <a:r>
              <a:rPr lang="de-DE" sz="600">
                <a:solidFill>
                  <a:srgbClr val="526458"/>
                </a:solidFill>
                <a:latin typeface="Eurostile Demi" pitchFamily="2" charset="0"/>
              </a:rPr>
              <a:t>Rechtsanwaltskanzlei Timmermann </a:t>
            </a:r>
            <a:r>
              <a:rPr lang="de-DE" sz="600" b="1">
                <a:solidFill>
                  <a:srgbClr val="526458"/>
                </a:solidFill>
                <a:latin typeface="Eurostile Demi" pitchFamily="2" charset="0"/>
              </a:rPr>
              <a:t>I</a:t>
            </a:r>
            <a:r>
              <a:rPr lang="de-DE" sz="600">
                <a:solidFill>
                  <a:srgbClr val="526458"/>
                </a:solidFill>
                <a:latin typeface="Eurostile Demi" pitchFamily="2" charset="0"/>
              </a:rPr>
              <a:t> Hubertusallee 16 </a:t>
            </a:r>
            <a:r>
              <a:rPr lang="de-DE" sz="600" b="1">
                <a:solidFill>
                  <a:srgbClr val="526458"/>
                </a:solidFill>
                <a:latin typeface="Eurostile Demi" pitchFamily="2" charset="0"/>
              </a:rPr>
              <a:t>I</a:t>
            </a:r>
            <a:r>
              <a:rPr lang="de-DE" sz="600">
                <a:solidFill>
                  <a:srgbClr val="526458"/>
                </a:solidFill>
                <a:latin typeface="Eurostile Demi" pitchFamily="2" charset="0"/>
              </a:rPr>
              <a:t> 14193 Berlin</a:t>
            </a:r>
            <a:endParaRPr lang="de-DE"/>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4213" y="404813"/>
            <a:ext cx="7772400" cy="1152525"/>
          </a:xfrm>
        </p:spPr>
        <p:txBody>
          <a:bodyPr/>
          <a:lstStyle/>
          <a:p>
            <a:pPr eaLnBrk="1" hangingPunct="1"/>
            <a:r>
              <a:rPr lang="de-DE" sz="2800" smtClean="0"/>
              <a:t>Zusammenfassung unterschiedlicher Pflichtverstöße in einer Abmahnung</a:t>
            </a:r>
            <a:endParaRPr lang="de-DE" sz="3200" smtClean="0"/>
          </a:p>
        </p:txBody>
      </p:sp>
      <p:sp>
        <p:nvSpPr>
          <p:cNvPr id="9219" name="Rectangle 3"/>
          <p:cNvSpPr>
            <a:spLocks noGrp="1" noChangeArrowheads="1"/>
          </p:cNvSpPr>
          <p:nvPr>
            <p:ph type="subTitle" idx="1"/>
          </p:nvPr>
        </p:nvSpPr>
        <p:spPr>
          <a:xfrm>
            <a:off x="1403350" y="1484313"/>
            <a:ext cx="6400800" cy="4225925"/>
          </a:xfrm>
        </p:spPr>
        <p:txBody>
          <a:bodyPr/>
          <a:lstStyle/>
          <a:p>
            <a:pPr marL="439738" indent="-533400" algn="l" eaLnBrk="1" hangingPunct="1">
              <a:buFont typeface="Wingdings" pitchFamily="2" charset="2"/>
              <a:buChar char="Ø"/>
            </a:pPr>
            <a:r>
              <a:rPr lang="de-DE" sz="1600" smtClean="0"/>
              <a:t>Eine zusammenfassende Betrachtung mehrerer abgemahnter Pflichtverstöße kann eine verhaltensbedingte Kündigung nur rechtfertigen, wenn die Pflichtverstöße gleichartig sind. Die Pflichtverstöße müssen nicht unbedingt identisch sein. </a:t>
            </a:r>
            <a:br>
              <a:rPr lang="de-DE" sz="1600" smtClean="0"/>
            </a:br>
            <a:endParaRPr lang="de-DE" sz="1600" smtClean="0"/>
          </a:p>
          <a:p>
            <a:pPr marL="439738" indent="-533400" algn="l" eaLnBrk="1" hangingPunct="1">
              <a:buFont typeface="Wingdings" pitchFamily="2" charset="2"/>
              <a:buChar char="Ø"/>
            </a:pPr>
            <a:r>
              <a:rPr lang="de-DE" sz="1600" smtClean="0"/>
              <a:t>Als gleichartig sind Pflichtverletzung anzusehen, die zu vergleichbaren Störungen des Arbeitsverhältnisses führen und als übereinstimmender Ausdruck einer spezifischen Unzuverlässigkeit des Arbeitnehmers angesehen werden können. </a:t>
            </a:r>
          </a:p>
          <a:p>
            <a:pPr marL="439738" indent="-533400" algn="l" eaLnBrk="1" hangingPunct="1">
              <a:buFont typeface="Wingdings" pitchFamily="2" charset="2"/>
              <a:buChar char="Ø"/>
            </a:pPr>
            <a:endParaRPr lang="de-DE" sz="1600" smtClean="0"/>
          </a:p>
          <a:p>
            <a:pPr marL="439738" indent="-533400" algn="l" eaLnBrk="1" hangingPunct="1">
              <a:buFont typeface="Wingdings" pitchFamily="2" charset="2"/>
              <a:buChar char="Ø"/>
            </a:pPr>
            <a:r>
              <a:rPr lang="de-DE" sz="1600" smtClean="0"/>
              <a:t>In diesem Sinne sind unberechtigtes Fehlen und berechtigtes, aber nicht angezeigtes Fernbleiben von der Arbeit gleichartige Pflichtverletzungen. </a:t>
            </a:r>
            <a:br>
              <a:rPr lang="de-DE" sz="1600" smtClean="0"/>
            </a:br>
            <a:r>
              <a:rPr lang="de-DE" sz="2400" smtClean="0"/>
              <a:t/>
            </a:r>
            <a:br>
              <a:rPr lang="de-DE" sz="2400" smtClean="0"/>
            </a:br>
            <a:endParaRPr lang="de-DE" sz="2400" smtClean="0"/>
          </a:p>
        </p:txBody>
      </p:sp>
      <p:pic>
        <p:nvPicPr>
          <p:cNvPr id="9220" name="Picture 4" descr="TM_RGB-OFFICE_22"/>
          <p:cNvPicPr>
            <a:picLocks noChangeAspect="1" noChangeArrowheads="1"/>
          </p:cNvPicPr>
          <p:nvPr/>
        </p:nvPicPr>
        <p:blipFill>
          <a:blip r:embed="rId2"/>
          <a:srcRect/>
          <a:stretch>
            <a:fillRect/>
          </a:stretch>
        </p:blipFill>
        <p:spPr bwMode="auto">
          <a:xfrm>
            <a:off x="7092950" y="5949950"/>
            <a:ext cx="1870075" cy="457200"/>
          </a:xfrm>
          <a:prstGeom prst="rect">
            <a:avLst/>
          </a:prstGeom>
          <a:noFill/>
          <a:ln w="9525">
            <a:noFill/>
            <a:miter lim="800000"/>
            <a:headEnd/>
            <a:tailEnd/>
          </a:ln>
        </p:spPr>
      </p:pic>
      <p:sp>
        <p:nvSpPr>
          <p:cNvPr id="9221" name="Text Box 5"/>
          <p:cNvSpPr txBox="1">
            <a:spLocks noChangeArrowheads="1"/>
          </p:cNvSpPr>
          <p:nvPr/>
        </p:nvSpPr>
        <p:spPr bwMode="auto">
          <a:xfrm>
            <a:off x="7524750" y="6524625"/>
            <a:ext cx="1423988" cy="158750"/>
          </a:xfrm>
          <a:prstGeom prst="rect">
            <a:avLst/>
          </a:prstGeom>
          <a:noFill/>
          <a:ln w="9525">
            <a:noFill/>
            <a:miter lim="800000"/>
            <a:headEnd/>
            <a:tailEnd/>
          </a:ln>
        </p:spPr>
        <p:txBody>
          <a:bodyPr lIns="0" tIns="0" rIns="0" bIns="0"/>
          <a:lstStyle/>
          <a:p>
            <a:r>
              <a:rPr lang="de-DE" sz="700">
                <a:solidFill>
                  <a:srgbClr val="526458"/>
                </a:solidFill>
                <a:latin typeface="Eurostile Demi" pitchFamily="2" charset="0"/>
              </a:rPr>
              <a:t>Rechtsanwaltskanzlei</a:t>
            </a:r>
          </a:p>
          <a:p>
            <a:endParaRPr lang="de-DE"/>
          </a:p>
        </p:txBody>
      </p:sp>
      <p:sp>
        <p:nvSpPr>
          <p:cNvPr id="9222" name="Text Box 6"/>
          <p:cNvSpPr txBox="1">
            <a:spLocks noChangeArrowheads="1"/>
          </p:cNvSpPr>
          <p:nvPr/>
        </p:nvSpPr>
        <p:spPr bwMode="auto">
          <a:xfrm>
            <a:off x="179388" y="6524625"/>
            <a:ext cx="2857500" cy="114300"/>
          </a:xfrm>
          <a:prstGeom prst="rect">
            <a:avLst/>
          </a:prstGeom>
          <a:noFill/>
          <a:ln w="9525">
            <a:noFill/>
            <a:miter lim="800000"/>
            <a:headEnd/>
            <a:tailEnd/>
          </a:ln>
        </p:spPr>
        <p:txBody>
          <a:bodyPr lIns="0" tIns="0" rIns="0" bIns="0"/>
          <a:lstStyle/>
          <a:p>
            <a:r>
              <a:rPr lang="de-DE" sz="600">
                <a:solidFill>
                  <a:srgbClr val="526458"/>
                </a:solidFill>
                <a:latin typeface="Eurostile Demi" pitchFamily="2" charset="0"/>
              </a:rPr>
              <a:t>Rechtsanwaltskanzlei Timmermann </a:t>
            </a:r>
            <a:r>
              <a:rPr lang="de-DE" sz="600" b="1">
                <a:solidFill>
                  <a:srgbClr val="526458"/>
                </a:solidFill>
                <a:latin typeface="Eurostile Demi" pitchFamily="2" charset="0"/>
              </a:rPr>
              <a:t>I</a:t>
            </a:r>
            <a:r>
              <a:rPr lang="de-DE" sz="600">
                <a:solidFill>
                  <a:srgbClr val="526458"/>
                </a:solidFill>
                <a:latin typeface="Eurostile Demi" pitchFamily="2" charset="0"/>
              </a:rPr>
              <a:t> Hubertusallee 16 </a:t>
            </a:r>
            <a:r>
              <a:rPr lang="de-DE" sz="600" b="1">
                <a:solidFill>
                  <a:srgbClr val="526458"/>
                </a:solidFill>
                <a:latin typeface="Eurostile Demi" pitchFamily="2" charset="0"/>
              </a:rPr>
              <a:t>I</a:t>
            </a:r>
            <a:r>
              <a:rPr lang="de-DE" sz="600">
                <a:solidFill>
                  <a:srgbClr val="526458"/>
                </a:solidFill>
                <a:latin typeface="Eurostile Demi" pitchFamily="2" charset="0"/>
              </a:rPr>
              <a:t> 14193 Berlin</a:t>
            </a:r>
            <a:endParaRPr lang="de-DE"/>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4213" y="404813"/>
            <a:ext cx="7772400" cy="1152525"/>
          </a:xfrm>
        </p:spPr>
        <p:txBody>
          <a:bodyPr/>
          <a:lstStyle/>
          <a:p>
            <a:pPr eaLnBrk="1" hangingPunct="1"/>
            <a:r>
              <a:rPr lang="de-DE" sz="2800" smtClean="0">
                <a:solidFill>
                  <a:schemeClr val="tx1"/>
                </a:solidFill>
              </a:rPr>
              <a:t>Wiederholte häufige Kündigungsandrohung muss nicht mehr ernst genommen werden</a:t>
            </a:r>
          </a:p>
        </p:txBody>
      </p:sp>
      <p:sp>
        <p:nvSpPr>
          <p:cNvPr id="10243" name="Rectangle 3"/>
          <p:cNvSpPr>
            <a:spLocks noGrp="1" noChangeArrowheads="1"/>
          </p:cNvSpPr>
          <p:nvPr>
            <p:ph type="subTitle" idx="1"/>
          </p:nvPr>
        </p:nvSpPr>
        <p:spPr>
          <a:xfrm>
            <a:off x="1403350" y="1484313"/>
            <a:ext cx="6400800" cy="4225925"/>
          </a:xfrm>
        </p:spPr>
        <p:txBody>
          <a:bodyPr/>
          <a:lstStyle/>
          <a:p>
            <a:pPr algn="l" eaLnBrk="1" hangingPunct="1">
              <a:buFont typeface="Wingdings" pitchFamily="2" charset="2"/>
              <a:buChar char="Ø"/>
            </a:pPr>
            <a:r>
              <a:rPr lang="de-DE" sz="2000" smtClean="0"/>
              <a:t> </a:t>
            </a:r>
            <a:r>
              <a:rPr lang="de-DE" sz="1600" smtClean="0"/>
              <a:t>Eine Abmahnung kann nur dann die Funktion erfüllen, den Arbeitnehmer zu warnen, wenn der Arbeitnehmer diese Drohung ernst nehmen muss. </a:t>
            </a:r>
          </a:p>
          <a:p>
            <a:pPr algn="l" eaLnBrk="1" hangingPunct="1">
              <a:buFont typeface="Wingdings" pitchFamily="2" charset="2"/>
              <a:buChar char="Ø"/>
            </a:pPr>
            <a:endParaRPr lang="de-DE" sz="1600" smtClean="0"/>
          </a:p>
          <a:p>
            <a:pPr algn="l" eaLnBrk="1" hangingPunct="1">
              <a:buFont typeface="Wingdings" pitchFamily="2" charset="2"/>
              <a:buChar char="Ø"/>
            </a:pPr>
            <a:r>
              <a:rPr lang="de-DE" sz="1600" smtClean="0"/>
              <a:t> Dies kann je nach den Umständen nicht mehr der Fall sein, wenn jahrelang die Kündigung stets nur angedroht wird.</a:t>
            </a:r>
          </a:p>
          <a:p>
            <a:pPr algn="l" eaLnBrk="1" hangingPunct="1">
              <a:buFont typeface="Wingdings" pitchFamily="2" charset="2"/>
              <a:buChar char="Ø"/>
            </a:pPr>
            <a:endParaRPr lang="de-DE" sz="1600" smtClean="0"/>
          </a:p>
          <a:p>
            <a:pPr algn="l" eaLnBrk="1" hangingPunct="1">
              <a:buFont typeface="Wingdings" pitchFamily="2" charset="2"/>
              <a:buChar char="Ø"/>
            </a:pPr>
            <a:r>
              <a:rPr lang="de-DE" sz="1600" smtClean="0"/>
              <a:t> Ob eine Abmahnung entgegen ihrem Wortlaut der ernsthaft gemeinten Warnung entbehrt, ist insbesondere von der Anzahl der vorausgegangenen Abmahnungen abhängig. </a:t>
            </a:r>
          </a:p>
          <a:p>
            <a:pPr algn="l" eaLnBrk="1" hangingPunct="1">
              <a:buFont typeface="Wingdings" pitchFamily="2" charset="2"/>
              <a:buChar char="Ø"/>
            </a:pPr>
            <a:endParaRPr lang="de-DE" sz="1600" smtClean="0"/>
          </a:p>
          <a:p>
            <a:pPr algn="l" eaLnBrk="1" hangingPunct="1">
              <a:buFont typeface="Wingdings" pitchFamily="2" charset="2"/>
              <a:buChar char="Ø"/>
            </a:pPr>
            <a:r>
              <a:rPr lang="de-DE" sz="1600" smtClean="0"/>
              <a:t> Angesichts der im Arbeitsleben verbreiteten Praxis, bei als leichter empfundenen Vertragsverstößen einer Kündigung mehrere häufig drei Abmahnungen vorausgehen zu lassen, kann in aller Regel nicht bereits die dritte Abmahnung als „entwertet“ angesehen werden.</a:t>
            </a:r>
          </a:p>
          <a:p>
            <a:pPr algn="l" eaLnBrk="1" hangingPunct="1"/>
            <a:endParaRPr lang="de-DE" sz="2000" smtClean="0"/>
          </a:p>
        </p:txBody>
      </p:sp>
      <p:pic>
        <p:nvPicPr>
          <p:cNvPr id="10244" name="Picture 4" descr="TM_RGB-OFFICE_22"/>
          <p:cNvPicPr>
            <a:picLocks noChangeAspect="1" noChangeArrowheads="1"/>
          </p:cNvPicPr>
          <p:nvPr/>
        </p:nvPicPr>
        <p:blipFill>
          <a:blip r:embed="rId2"/>
          <a:srcRect/>
          <a:stretch>
            <a:fillRect/>
          </a:stretch>
        </p:blipFill>
        <p:spPr bwMode="auto">
          <a:xfrm>
            <a:off x="7092950" y="5949950"/>
            <a:ext cx="1870075" cy="457200"/>
          </a:xfrm>
          <a:prstGeom prst="rect">
            <a:avLst/>
          </a:prstGeom>
          <a:noFill/>
          <a:ln w="9525">
            <a:noFill/>
            <a:miter lim="800000"/>
            <a:headEnd/>
            <a:tailEnd/>
          </a:ln>
        </p:spPr>
      </p:pic>
      <p:sp>
        <p:nvSpPr>
          <p:cNvPr id="10245" name="Text Box 5"/>
          <p:cNvSpPr txBox="1">
            <a:spLocks noChangeArrowheads="1"/>
          </p:cNvSpPr>
          <p:nvPr/>
        </p:nvSpPr>
        <p:spPr bwMode="auto">
          <a:xfrm>
            <a:off x="7524750" y="6524625"/>
            <a:ext cx="1423988" cy="158750"/>
          </a:xfrm>
          <a:prstGeom prst="rect">
            <a:avLst/>
          </a:prstGeom>
          <a:noFill/>
          <a:ln w="9525">
            <a:noFill/>
            <a:miter lim="800000"/>
            <a:headEnd/>
            <a:tailEnd/>
          </a:ln>
        </p:spPr>
        <p:txBody>
          <a:bodyPr lIns="0" tIns="0" rIns="0" bIns="0"/>
          <a:lstStyle/>
          <a:p>
            <a:r>
              <a:rPr lang="de-DE" sz="700">
                <a:solidFill>
                  <a:srgbClr val="526458"/>
                </a:solidFill>
                <a:latin typeface="Eurostile Demi" pitchFamily="2" charset="0"/>
              </a:rPr>
              <a:t>Rechtsanwaltskanzlei</a:t>
            </a:r>
          </a:p>
          <a:p>
            <a:endParaRPr lang="de-DE"/>
          </a:p>
        </p:txBody>
      </p:sp>
      <p:sp>
        <p:nvSpPr>
          <p:cNvPr id="10246" name="Text Box 6"/>
          <p:cNvSpPr txBox="1">
            <a:spLocks noChangeArrowheads="1"/>
          </p:cNvSpPr>
          <p:nvPr/>
        </p:nvSpPr>
        <p:spPr bwMode="auto">
          <a:xfrm>
            <a:off x="179388" y="6524625"/>
            <a:ext cx="2857500" cy="114300"/>
          </a:xfrm>
          <a:prstGeom prst="rect">
            <a:avLst/>
          </a:prstGeom>
          <a:noFill/>
          <a:ln w="9525">
            <a:noFill/>
            <a:miter lim="800000"/>
            <a:headEnd/>
            <a:tailEnd/>
          </a:ln>
        </p:spPr>
        <p:txBody>
          <a:bodyPr lIns="0" tIns="0" rIns="0" bIns="0"/>
          <a:lstStyle/>
          <a:p>
            <a:r>
              <a:rPr lang="de-DE" sz="600">
                <a:solidFill>
                  <a:srgbClr val="526458"/>
                </a:solidFill>
                <a:latin typeface="Eurostile Demi" pitchFamily="2" charset="0"/>
              </a:rPr>
              <a:t>Rechtsanwaltskanzlei Timmermann </a:t>
            </a:r>
            <a:r>
              <a:rPr lang="de-DE" sz="600" b="1">
                <a:solidFill>
                  <a:srgbClr val="526458"/>
                </a:solidFill>
                <a:latin typeface="Eurostile Demi" pitchFamily="2" charset="0"/>
              </a:rPr>
              <a:t>I</a:t>
            </a:r>
            <a:r>
              <a:rPr lang="de-DE" sz="600">
                <a:solidFill>
                  <a:srgbClr val="526458"/>
                </a:solidFill>
                <a:latin typeface="Eurostile Demi" pitchFamily="2" charset="0"/>
              </a:rPr>
              <a:t> Hubertusallee 16 </a:t>
            </a:r>
            <a:r>
              <a:rPr lang="de-DE" sz="600" b="1">
                <a:solidFill>
                  <a:srgbClr val="526458"/>
                </a:solidFill>
                <a:latin typeface="Eurostile Demi" pitchFamily="2" charset="0"/>
              </a:rPr>
              <a:t>I</a:t>
            </a:r>
            <a:r>
              <a:rPr lang="de-DE" sz="600">
                <a:solidFill>
                  <a:srgbClr val="526458"/>
                </a:solidFill>
                <a:latin typeface="Eurostile Demi" pitchFamily="2" charset="0"/>
              </a:rPr>
              <a:t> 14193 Berlin</a:t>
            </a:r>
            <a:endParaRPr lang="de-DE"/>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äsentation mit Logo">
  <a:themeElements>
    <a:clrScheme name="Präsentation mit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äsentation mit Logo">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äsentation mit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äsentation mit 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äsentation mit 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äsentation mit 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äsentation mit 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äsentation mit 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äsentation mit 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äsentation mit 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äsentation mit 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äsentation mit 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äsentation mit 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äsentation mit 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1649</Words>
  <Application>Microsoft Office PowerPoint</Application>
  <PresentationFormat>Bildschirmpräsentation (4:3)</PresentationFormat>
  <Paragraphs>216</Paragraphs>
  <Slides>24</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24</vt:i4>
      </vt:variant>
    </vt:vector>
  </HeadingPairs>
  <TitlesOfParts>
    <vt:vector size="29" baseType="lpstr">
      <vt:lpstr>Arial</vt:lpstr>
      <vt:lpstr>Calibri</vt:lpstr>
      <vt:lpstr>Eurostile Demi</vt:lpstr>
      <vt:lpstr>Wingdings</vt:lpstr>
      <vt:lpstr>Präsentation mit Logo</vt:lpstr>
      <vt:lpstr>Richtig abmahnen</vt:lpstr>
      <vt:lpstr>Wie wird abgemahnt?</vt:lpstr>
      <vt:lpstr> Fehlerquellen</vt:lpstr>
      <vt:lpstr>Mangelnde Präzision in der Bezeichnung der Pflichtverletzung</vt:lpstr>
      <vt:lpstr>Der Warnfunktion genügt die Erklärung</vt:lpstr>
      <vt:lpstr>Ungenaue Bezeichnung des Fehlverhaltens bei Leistungsschwäche</vt:lpstr>
      <vt:lpstr> Nicht alle in der Abmahnung enthaltenen Tatsachen sind vom Arbeitgeber zutreffend wiedergegeben.  </vt:lpstr>
      <vt:lpstr>Zusammenfassung unterschiedlicher Pflichtverstöße in einer Abmahnung</vt:lpstr>
      <vt:lpstr>Wiederholte häufige Kündigungsandrohung muss nicht mehr ernst genommen werden</vt:lpstr>
      <vt:lpstr> Beispiele </vt:lpstr>
      <vt:lpstr> Beispiele </vt:lpstr>
      <vt:lpstr> Beispiele </vt:lpstr>
      <vt:lpstr> Beispiele </vt:lpstr>
      <vt:lpstr> Beispiele </vt:lpstr>
      <vt:lpstr> Beispiele </vt:lpstr>
      <vt:lpstr>  </vt:lpstr>
      <vt:lpstr> Beispiele </vt:lpstr>
      <vt:lpstr>  </vt:lpstr>
      <vt:lpstr>Abmahnung oder Kündigung?</vt:lpstr>
      <vt:lpstr>Wie schnell muss abgemahnt werden?</vt:lpstr>
      <vt:lpstr>Wer darf abmahnen?</vt:lpstr>
      <vt:lpstr>Haltbarkeit der Abmahnung?</vt:lpstr>
      <vt:lpstr>Fehlerfolgen</vt:lpstr>
      <vt:lpstr>Als Gegenmaßnahmen kommen in Betracht:</vt:lpstr>
    </vt:vector>
  </TitlesOfParts>
  <Company>Rechtsanwälte Timmermann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AGG</dc:title>
  <dc:creator>Maria Timmermann</dc:creator>
  <cp:lastModifiedBy>Maria Timmermann</cp:lastModifiedBy>
  <cp:revision>79</cp:revision>
  <dcterms:created xsi:type="dcterms:W3CDTF">2007-02-14T09:09:33Z</dcterms:created>
  <dcterms:modified xsi:type="dcterms:W3CDTF">2008-11-24T10:33:02Z</dcterms:modified>
</cp:coreProperties>
</file>